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gif" ContentType="image/gif"/>
  <Override PartName="/ppt/media/image16.jpeg" ContentType="image/jpeg"/>
  <Override PartName="/ppt/media/image3.jpeg" ContentType="image/jpeg"/>
  <Override PartName="/ppt/media/image2.png" ContentType="image/png"/>
  <Override PartName="/ppt/media/image13.jpeg" ContentType="image/jpeg"/>
  <Override PartName="/ppt/media/image4.jpeg" ContentType="image/jpeg"/>
  <Override PartName="/ppt/media/image5.jpeg" ContentType="image/jpeg"/>
  <Override PartName="/ppt/media/image6.jpeg" ContentType="image/jpeg"/>
  <Override PartName="/ppt/media/image10.jpeg" ContentType="image/jpeg"/>
  <Override PartName="/ppt/media/image9.jpeg" ContentType="image/jpeg"/>
  <Override PartName="/ppt/media/image11.png" ContentType="image/png"/>
  <Override PartName="/ppt/media/image21.jpeg" ContentType="image/jpeg"/>
  <Override PartName="/ppt/media/image8.jpeg" ContentType="image/jpeg"/>
  <Override PartName="/ppt/media/image12.jpeg" ContentType="image/jpeg"/>
  <Override PartName="/ppt/media/image19.png" ContentType="image/png"/>
  <Override PartName="/ppt/media/image7.jpeg" ContentType="image/jpeg"/>
  <Override PartName="/ppt/media/image20.jpeg" ContentType="image/jpeg"/>
  <Override PartName="/ppt/media/image14.jpeg" ContentType="image/jpeg"/>
  <Override PartName="/ppt/media/image15.png" ContentType="image/png"/>
  <Override PartName="/ppt/media/image17.jpeg" ContentType="image/jpeg"/>
  <Override PartName="/ppt/media/image18.png" ContentType="image/png"/>
  <Override PartName="/ppt/slides/_rels/slide29.xml.rels" ContentType="application/vnd.openxmlformats-package.relationships+xml"/>
  <Override PartName="/ppt/slides/_rels/slide28.xml.rels" ContentType="application/vnd.openxmlformats-package.relationships+xml"/>
  <Override PartName="/ppt/slides/_rels/slide27.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3.xml.rels" ContentType="application/vnd.openxmlformats-package.relationships+xml"/>
  <Override PartName="/ppt/slides/_rels/slide20.xml.rels" ContentType="application/vnd.openxmlformats-package.relationships+xml"/>
  <Override PartName="/ppt/slides/_rels/slide19.xml.rels" ContentType="application/vnd.openxmlformats-package.relationships+xml"/>
  <Override PartName="/ppt/slides/_rels/slide18.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slide16.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6" name="PlaceHolder 2"/>
          <p:cNvSpPr>
            <a:spLocks noGrp="1"/>
          </p:cNvSpPr>
          <p:nvPr>
            <p:ph type="subTitle"/>
          </p:nvPr>
        </p:nvSpPr>
        <p:spPr>
          <a:xfrm>
            <a:off x="838080" y="1825560"/>
            <a:ext cx="10514880" cy="435060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1"/>
          </p:nvPr>
        </p:nvSpPr>
        <p:spPr/>
        <p:txBody>
          <a:bodyPr/>
          <a:p>
            <a:r>
              <a:t>Footer</a:t>
            </a:r>
          </a:p>
        </p:txBody>
      </p:sp>
      <p:sp>
        <p:nvSpPr>
          <p:cNvPr id="5" name="PlaceHolder 4"/>
          <p:cNvSpPr>
            <a:spLocks noGrp="1"/>
          </p:cNvSpPr>
          <p:nvPr>
            <p:ph type="sldNum" idx="2"/>
          </p:nvPr>
        </p:nvSpPr>
        <p:spPr/>
        <p:txBody>
          <a:bodyPr/>
          <a:p>
            <a:fld id="{1043E7B8-8EC3-4724-96B4-91F92A862AA1}" type="slidenum">
              <a:t>&lt;#&gt;</a:t>
            </a:fld>
          </a:p>
        </p:txBody>
      </p:sp>
      <p:sp>
        <p:nvSpPr>
          <p:cNvPr id="6" name="PlaceHolder 5"/>
          <p:cNvSpPr>
            <a:spLocks noGrp="1"/>
          </p:cNvSpPr>
          <p:nvPr>
            <p:ph type="dt" idx="3"/>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8"/>
          </p:nvPr>
        </p:nvSpPr>
        <p:spPr/>
        <p:txBody>
          <a:bodyPr/>
          <a:p>
            <a:r>
              <a:t>Footer</a:t>
            </a:r>
          </a:p>
        </p:txBody>
      </p:sp>
      <p:sp>
        <p:nvSpPr>
          <p:cNvPr id="3" name="PlaceHolder 2"/>
          <p:cNvSpPr>
            <a:spLocks noGrp="1"/>
          </p:cNvSpPr>
          <p:nvPr>
            <p:ph type="sldNum" idx="29"/>
          </p:nvPr>
        </p:nvSpPr>
        <p:spPr/>
        <p:txBody>
          <a:bodyPr/>
          <a:p>
            <a:fld id="{033FB36A-0BE5-4AC7-8199-73FE424DA2BB}" type="slidenum">
              <a:t>&lt;#&gt;</a:t>
            </a:fld>
          </a:p>
        </p:txBody>
      </p:sp>
      <p:sp>
        <p:nvSpPr>
          <p:cNvPr id="4" name="PlaceHolder 3"/>
          <p:cNvSpPr>
            <a:spLocks noGrp="1"/>
          </p:cNvSpPr>
          <p:nvPr>
            <p:ph type="dt" idx="30"/>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1"/>
          </p:nvPr>
        </p:nvSpPr>
        <p:spPr/>
        <p:txBody>
          <a:bodyPr/>
          <a:p>
            <a:r>
              <a:t>Footer</a:t>
            </a:r>
          </a:p>
        </p:txBody>
      </p:sp>
      <p:sp>
        <p:nvSpPr>
          <p:cNvPr id="3" name="PlaceHolder 2"/>
          <p:cNvSpPr>
            <a:spLocks noGrp="1"/>
          </p:cNvSpPr>
          <p:nvPr>
            <p:ph type="sldNum" idx="32"/>
          </p:nvPr>
        </p:nvSpPr>
        <p:spPr/>
        <p:txBody>
          <a:bodyPr/>
          <a:p>
            <a:fld id="{E5BECDE6-8607-41B2-852D-6B4A0BB7DACC}" type="slidenum">
              <a:t>&lt;#&gt;</a:t>
            </a:fld>
          </a:p>
        </p:txBody>
      </p:sp>
      <p:sp>
        <p:nvSpPr>
          <p:cNvPr id="4" name="PlaceHolder 3"/>
          <p:cNvSpPr>
            <a:spLocks noGrp="1"/>
          </p:cNvSpPr>
          <p:nvPr>
            <p:ph type="dt" idx="33"/>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4"/>
          </p:nvPr>
        </p:nvSpPr>
        <p:spPr/>
        <p:txBody>
          <a:bodyPr/>
          <a:p>
            <a:r>
              <a:t>Footer</a:t>
            </a:r>
          </a:p>
        </p:txBody>
      </p:sp>
      <p:sp>
        <p:nvSpPr>
          <p:cNvPr id="3" name="PlaceHolder 2"/>
          <p:cNvSpPr>
            <a:spLocks noGrp="1"/>
          </p:cNvSpPr>
          <p:nvPr>
            <p:ph type="sldNum" idx="5"/>
          </p:nvPr>
        </p:nvSpPr>
        <p:spPr/>
        <p:txBody>
          <a:bodyPr/>
          <a:p>
            <a:fld id="{7C1D8922-B5E6-454B-9347-A5BEF138E365}" type="slidenum">
              <a:t>&lt;#&gt;</a:t>
            </a:fld>
          </a:p>
        </p:txBody>
      </p:sp>
      <p:sp>
        <p:nvSpPr>
          <p:cNvPr id="4" name="PlaceHolder 3"/>
          <p:cNvSpPr>
            <a:spLocks noGrp="1"/>
          </p:cNvSpPr>
          <p:nvPr>
            <p:ph type="dt" idx="6"/>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7"/>
          </p:nvPr>
        </p:nvSpPr>
        <p:spPr/>
        <p:txBody>
          <a:bodyPr/>
          <a:p>
            <a:r>
              <a:t>Footer</a:t>
            </a:r>
          </a:p>
        </p:txBody>
      </p:sp>
      <p:sp>
        <p:nvSpPr>
          <p:cNvPr id="3" name="PlaceHolder 2"/>
          <p:cNvSpPr>
            <a:spLocks noGrp="1"/>
          </p:cNvSpPr>
          <p:nvPr>
            <p:ph type="sldNum" idx="8"/>
          </p:nvPr>
        </p:nvSpPr>
        <p:spPr/>
        <p:txBody>
          <a:bodyPr/>
          <a:p>
            <a:fld id="{1CB83509-448B-4F81-B438-D05DBC0390DF}" type="slidenum">
              <a:t>&lt;#&gt;</a:t>
            </a:fld>
          </a:p>
        </p:txBody>
      </p:sp>
      <p:sp>
        <p:nvSpPr>
          <p:cNvPr id="4" name="PlaceHolder 3"/>
          <p:cNvSpPr>
            <a:spLocks noGrp="1"/>
          </p:cNvSpPr>
          <p:nvPr>
            <p:ph type="dt" idx="9"/>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19" name="PlaceHolder 2"/>
          <p:cNvSpPr>
            <a:spLocks noGrp="1"/>
          </p:cNvSpPr>
          <p:nvPr>
            <p:ph/>
          </p:nvPr>
        </p:nvSpPr>
        <p:spPr>
          <a:xfrm>
            <a:off x="838080" y="1825560"/>
            <a:ext cx="10514880" cy="435060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4" name="PlaceHolder 3"/>
          <p:cNvSpPr>
            <a:spLocks noGrp="1"/>
          </p:cNvSpPr>
          <p:nvPr>
            <p:ph type="ftr" idx="10"/>
          </p:nvPr>
        </p:nvSpPr>
        <p:spPr/>
        <p:txBody>
          <a:bodyPr/>
          <a:p>
            <a:r>
              <a:t>Footer</a:t>
            </a:r>
          </a:p>
        </p:txBody>
      </p:sp>
      <p:sp>
        <p:nvSpPr>
          <p:cNvPr id="5" name="PlaceHolder 4"/>
          <p:cNvSpPr>
            <a:spLocks noGrp="1"/>
          </p:cNvSpPr>
          <p:nvPr>
            <p:ph type="sldNum" idx="11"/>
          </p:nvPr>
        </p:nvSpPr>
        <p:spPr/>
        <p:txBody>
          <a:bodyPr/>
          <a:p>
            <a:fld id="{6813B820-911B-40D8-8F8E-89807F632894}" type="slidenum">
              <a:t>&lt;#&gt;</a:t>
            </a:fld>
          </a:p>
        </p:txBody>
      </p:sp>
      <p:sp>
        <p:nvSpPr>
          <p:cNvPr id="6" name="PlaceHolder 5"/>
          <p:cNvSpPr>
            <a:spLocks noGrp="1"/>
          </p:cNvSpPr>
          <p:nvPr>
            <p:ph type="dt" idx="12"/>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3"/>
          </p:nvPr>
        </p:nvSpPr>
        <p:spPr/>
        <p:txBody>
          <a:bodyPr/>
          <a:p>
            <a:r>
              <a:t>Footer</a:t>
            </a:r>
          </a:p>
        </p:txBody>
      </p:sp>
      <p:sp>
        <p:nvSpPr>
          <p:cNvPr id="3" name="PlaceHolder 2"/>
          <p:cNvSpPr>
            <a:spLocks noGrp="1"/>
          </p:cNvSpPr>
          <p:nvPr>
            <p:ph type="sldNum" idx="14"/>
          </p:nvPr>
        </p:nvSpPr>
        <p:spPr/>
        <p:txBody>
          <a:bodyPr/>
          <a:p>
            <a:fld id="{37BF6FFF-F988-452E-848D-B482AAF81771}" type="slidenum">
              <a:t>&lt;#&gt;</a:t>
            </a:fld>
          </a:p>
        </p:txBody>
      </p:sp>
      <p:sp>
        <p:nvSpPr>
          <p:cNvPr id="4" name="PlaceHolder 3"/>
          <p:cNvSpPr>
            <a:spLocks noGrp="1"/>
          </p:cNvSpPr>
          <p:nvPr>
            <p:ph type="dt" idx="15"/>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0" name="PlaceHolder 2"/>
          <p:cNvSpPr>
            <a:spLocks noGrp="1"/>
          </p:cNvSpPr>
          <p:nvPr>
            <p:ph/>
          </p:nvPr>
        </p:nvSpPr>
        <p:spPr>
          <a:xfrm>
            <a:off x="838080" y="1825560"/>
            <a:ext cx="5131080" cy="435060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31" name="PlaceHolder 3"/>
          <p:cNvSpPr>
            <a:spLocks noGrp="1"/>
          </p:cNvSpPr>
          <p:nvPr>
            <p:ph/>
          </p:nvPr>
        </p:nvSpPr>
        <p:spPr>
          <a:xfrm>
            <a:off x="6226200" y="1825560"/>
            <a:ext cx="5131080" cy="4350600"/>
          </a:xfrm>
          <a:prstGeom prst="rect">
            <a:avLst/>
          </a:prstGeom>
          <a:noFill/>
          <a:ln w="0">
            <a:noFill/>
          </a:ln>
        </p:spPr>
        <p:txBody>
          <a:bodyPr lIns="0" rIns="0" tIns="0" bIns="0" anchor="t">
            <a:normAutofit/>
          </a:bodyPr>
          <a:p>
            <a:pPr indent="0">
              <a:spcBef>
                <a:spcPts val="1417"/>
              </a:spcBef>
              <a:buNone/>
            </a:pPr>
            <a:endParaRPr b="0" lang="en-US" sz="3200" spc="-1" strike="noStrike">
              <a:solidFill>
                <a:srgbClr val="000000"/>
              </a:solidFill>
              <a:latin typeface="Arial"/>
            </a:endParaRPr>
          </a:p>
        </p:txBody>
      </p:sp>
      <p:sp>
        <p:nvSpPr>
          <p:cNvPr id="5" name="PlaceHolder 4"/>
          <p:cNvSpPr>
            <a:spLocks noGrp="1"/>
          </p:cNvSpPr>
          <p:nvPr>
            <p:ph type="ftr" idx="16"/>
          </p:nvPr>
        </p:nvSpPr>
        <p:spPr/>
        <p:txBody>
          <a:bodyPr/>
          <a:p>
            <a:r>
              <a:t>Footer</a:t>
            </a:r>
          </a:p>
        </p:txBody>
      </p:sp>
      <p:sp>
        <p:nvSpPr>
          <p:cNvPr id="6" name="PlaceHolder 5"/>
          <p:cNvSpPr>
            <a:spLocks noGrp="1"/>
          </p:cNvSpPr>
          <p:nvPr>
            <p:ph type="sldNum" idx="17"/>
          </p:nvPr>
        </p:nvSpPr>
        <p:spPr/>
        <p:txBody>
          <a:bodyPr/>
          <a:p>
            <a:fld id="{70C8EB76-A378-4E38-814C-19AA2E848CDD}" type="slidenum">
              <a:t>&lt;#&gt;</a:t>
            </a:fld>
          </a:p>
        </p:txBody>
      </p:sp>
      <p:sp>
        <p:nvSpPr>
          <p:cNvPr id="7" name="PlaceHolder 6"/>
          <p:cNvSpPr>
            <a:spLocks noGrp="1"/>
          </p:cNvSpPr>
          <p:nvPr>
            <p:ph type="dt" idx="18"/>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19"/>
          </p:nvPr>
        </p:nvSpPr>
        <p:spPr/>
        <p:txBody>
          <a:bodyPr/>
          <a:p>
            <a:r>
              <a:t>Footer</a:t>
            </a:r>
          </a:p>
        </p:txBody>
      </p:sp>
      <p:sp>
        <p:nvSpPr>
          <p:cNvPr id="3" name="PlaceHolder 2"/>
          <p:cNvSpPr>
            <a:spLocks noGrp="1"/>
          </p:cNvSpPr>
          <p:nvPr>
            <p:ph type="sldNum" idx="20"/>
          </p:nvPr>
        </p:nvSpPr>
        <p:spPr/>
        <p:txBody>
          <a:bodyPr/>
          <a:p>
            <a:fld id="{0D1E3782-CCB5-40D2-8B04-980053963CA9}" type="slidenum">
              <a:t>&lt;#&gt;</a:t>
            </a:fld>
          </a:p>
        </p:txBody>
      </p:sp>
      <p:sp>
        <p:nvSpPr>
          <p:cNvPr id="4" name="PlaceHolder 3"/>
          <p:cNvSpPr>
            <a:spLocks noGrp="1"/>
          </p:cNvSpPr>
          <p:nvPr>
            <p:ph type="dt" idx="21"/>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9"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lgn="ctr">
              <a:buNone/>
            </a:pPr>
            <a:endParaRPr b="0" lang="en-US" sz="4400" spc="-1" strike="noStrike">
              <a:solidFill>
                <a:srgbClr val="000000"/>
              </a:solidFill>
              <a:latin typeface="Arial"/>
            </a:endParaRPr>
          </a:p>
        </p:txBody>
      </p:sp>
      <p:sp>
        <p:nvSpPr>
          <p:cNvPr id="3" name="PlaceHolder 2"/>
          <p:cNvSpPr>
            <a:spLocks noGrp="1"/>
          </p:cNvSpPr>
          <p:nvPr>
            <p:ph type="ftr" idx="22"/>
          </p:nvPr>
        </p:nvSpPr>
        <p:spPr/>
        <p:txBody>
          <a:bodyPr/>
          <a:p>
            <a:r>
              <a:t>Footer</a:t>
            </a:r>
          </a:p>
        </p:txBody>
      </p:sp>
      <p:sp>
        <p:nvSpPr>
          <p:cNvPr id="4" name="PlaceHolder 3"/>
          <p:cNvSpPr>
            <a:spLocks noGrp="1"/>
          </p:cNvSpPr>
          <p:nvPr>
            <p:ph type="sldNum" idx="23"/>
          </p:nvPr>
        </p:nvSpPr>
        <p:spPr/>
        <p:txBody>
          <a:bodyPr/>
          <a:p>
            <a:fld id="{91A30649-B550-46A4-954C-853CC953D1A1}" type="slidenum">
              <a:t>&lt;#&gt;</a:t>
            </a:fld>
          </a:p>
        </p:txBody>
      </p:sp>
      <p:sp>
        <p:nvSpPr>
          <p:cNvPr id="5" name="PlaceHolder 4"/>
          <p:cNvSpPr>
            <a:spLocks noGrp="1"/>
          </p:cNvSpPr>
          <p:nvPr>
            <p:ph type="dt" idx="24"/>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5"/>
          </p:nvPr>
        </p:nvSpPr>
        <p:spPr/>
        <p:txBody>
          <a:bodyPr/>
          <a:p>
            <a:r>
              <a:t>Footer</a:t>
            </a:r>
          </a:p>
        </p:txBody>
      </p:sp>
      <p:sp>
        <p:nvSpPr>
          <p:cNvPr id="3" name="PlaceHolder 2"/>
          <p:cNvSpPr>
            <a:spLocks noGrp="1"/>
          </p:cNvSpPr>
          <p:nvPr>
            <p:ph type="sldNum" idx="26"/>
          </p:nvPr>
        </p:nvSpPr>
        <p:spPr/>
        <p:txBody>
          <a:bodyPr/>
          <a:p>
            <a:fld id="{A9094A2F-8B32-487C-97B1-78A929C057EA}" type="slidenum">
              <a:t>&lt;#&gt;</a:t>
            </a:fld>
          </a:p>
        </p:txBody>
      </p:sp>
      <p:sp>
        <p:nvSpPr>
          <p:cNvPr id="4" name="PlaceHolder 3"/>
          <p:cNvSpPr>
            <a:spLocks noGrp="1"/>
          </p:cNvSpPr>
          <p:nvPr>
            <p:ph type="dt" idx="27"/>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1" name="PlaceHolder 2"/>
          <p:cNvSpPr>
            <a:spLocks noGrp="1"/>
          </p:cNvSpPr>
          <p:nvPr>
            <p:ph type="ftr" idx="1"/>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 </a:t>
            </a:r>
            <a:endParaRPr b="0" lang="en-US" sz="1400" spc="-1" strike="noStrike">
              <a:solidFill>
                <a:srgbClr val="000000"/>
              </a:solidFill>
              <a:latin typeface="Times New Roman"/>
            </a:endParaRPr>
          </a:p>
        </p:txBody>
      </p:sp>
      <p:sp>
        <p:nvSpPr>
          <p:cNvPr id="2" name="PlaceHolder 3"/>
          <p:cNvSpPr>
            <a:spLocks noGrp="1"/>
          </p:cNvSpPr>
          <p:nvPr>
            <p:ph type="sldNum" idx="2"/>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C6EC0FD0-8E8A-4D5F-9D19-93E28F999E74}" type="slidenum">
              <a:rPr b="0" lang="en-US" sz="1200" spc="-1" strike="noStrike">
                <a:solidFill>
                  <a:schemeClr val="dk1">
                    <a:tint val="75000"/>
                  </a:schemeClr>
                </a:solidFill>
                <a:latin typeface="Calibri"/>
              </a:rPr>
              <a:t>17</a:t>
            </a:fld>
            <a:endParaRPr b="0" lang="en-US" sz="1200" spc="-1" strike="noStrike">
              <a:solidFill>
                <a:srgbClr val="000000"/>
              </a:solidFill>
              <a:latin typeface="Times New Roman"/>
            </a:endParaRPr>
          </a:p>
        </p:txBody>
      </p:sp>
      <p:sp>
        <p:nvSpPr>
          <p:cNvPr id="3" name="PlaceHolder 4"/>
          <p:cNvSpPr>
            <a:spLocks noGrp="1"/>
          </p:cNvSpPr>
          <p:nvPr>
            <p:ph type="dt" idx="3"/>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 </a:t>
            </a:r>
            <a:endParaRPr b="0" lang="en-US" sz="14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3200" spc="-1" strike="noStrike">
                <a:solidFill>
                  <a:srgbClr val="000000"/>
                </a:solidFill>
                <a:latin typeface="Arial"/>
              </a:rPr>
              <a:t>Click to edit the outline text format</a:t>
            </a:r>
            <a:endParaRPr b="0" lang="en-US" sz="32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2800" spc="-1" strike="noStrike">
                <a:solidFill>
                  <a:srgbClr val="000000"/>
                </a:solidFill>
                <a:latin typeface="Arial"/>
              </a:rPr>
              <a:t>Second Outline Level</a:t>
            </a:r>
            <a:endParaRPr b="0" lang="en-US" sz="2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2400" spc="-1" strike="noStrike">
                <a:solidFill>
                  <a:srgbClr val="000000"/>
                </a:solidFill>
                <a:latin typeface="Arial"/>
              </a:rPr>
              <a:t>Third Outline Level</a:t>
            </a:r>
            <a:endParaRPr b="0" lang="en-US" sz="24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00000"/>
                </a:solidFill>
                <a:latin typeface="Arial"/>
              </a:rPr>
              <a:t>Fourth Outline Level</a:t>
            </a:r>
            <a:endParaRPr b="0" lang="en-US" sz="20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00000"/>
                </a:solidFill>
                <a:latin typeface="Arial"/>
              </a:rPr>
              <a:t>Fifth Outline Level</a:t>
            </a:r>
            <a:endParaRPr b="0" lang="en-US" sz="20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00000"/>
                </a:solidFill>
                <a:latin typeface="Arial"/>
              </a:rPr>
              <a:t>Sixth Outline Level</a:t>
            </a:r>
            <a:endParaRPr b="0" lang="en-US" sz="20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00000"/>
                </a:solidFill>
                <a:latin typeface="Arial"/>
              </a:rPr>
              <a:t>Seventh Outline Level</a:t>
            </a:r>
            <a:endParaRPr b="0" lang="en-US" sz="2000" spc="-1" strike="noStrike">
              <a:solidFill>
                <a:srgbClr val="000000"/>
              </a:solidFill>
              <a:latin typeface="Arial"/>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3" name="PlaceHolder 1"/>
          <p:cNvSpPr>
            <a:spLocks noGrp="1"/>
          </p:cNvSpPr>
          <p:nvPr>
            <p:ph type="ftr" idx="28"/>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4" name="PlaceHolder 2"/>
          <p:cNvSpPr>
            <a:spLocks noGrp="1"/>
          </p:cNvSpPr>
          <p:nvPr>
            <p:ph type="sldNum" idx="29"/>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99255921-0E3E-4E2F-8C53-9C354E7C7030}"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5" name="PlaceHolder 3"/>
          <p:cNvSpPr>
            <a:spLocks noGrp="1"/>
          </p:cNvSpPr>
          <p:nvPr>
            <p:ph type="dt" idx="30"/>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ftr" idx="31"/>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7" name="PlaceHolder 2"/>
          <p:cNvSpPr>
            <a:spLocks noGrp="1"/>
          </p:cNvSpPr>
          <p:nvPr>
            <p:ph type="sldNum" idx="32"/>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9A9778E3-F8E4-45E2-980C-BEBE3B32C2E3}"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8" name="PlaceHolder 3"/>
          <p:cNvSpPr>
            <a:spLocks noGrp="1"/>
          </p:cNvSpPr>
          <p:nvPr>
            <p:ph type="dt" idx="33"/>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ftr" idx="4"/>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8" name="PlaceHolder 2"/>
          <p:cNvSpPr>
            <a:spLocks noGrp="1"/>
          </p:cNvSpPr>
          <p:nvPr>
            <p:ph type="sldNum" idx="5"/>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B7F56372-31FE-4A77-B83F-6B6B62FD8491}"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9" name="PlaceHolder 3"/>
          <p:cNvSpPr>
            <a:spLocks noGrp="1"/>
          </p:cNvSpPr>
          <p:nvPr>
            <p:ph type="dt" idx="6"/>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0" name="PlaceHolder 1"/>
          <p:cNvSpPr>
            <a:spLocks noGrp="1"/>
          </p:cNvSpPr>
          <p:nvPr>
            <p:ph type="ftr" idx="7"/>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1" name="PlaceHolder 2"/>
          <p:cNvSpPr>
            <a:spLocks noGrp="1"/>
          </p:cNvSpPr>
          <p:nvPr>
            <p:ph type="sldNum" idx="8"/>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74D84C5E-9AC5-4590-89A0-1B1406FC8DCB}"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12" name="PlaceHolder 3"/>
          <p:cNvSpPr>
            <a:spLocks noGrp="1"/>
          </p:cNvSpPr>
          <p:nvPr>
            <p:ph type="dt" idx="9"/>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3"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14" name="PlaceHolder 2"/>
          <p:cNvSpPr>
            <a:spLocks noGrp="1"/>
          </p:cNvSpPr>
          <p:nvPr>
            <p:ph type="body"/>
          </p:nvPr>
        </p:nvSpPr>
        <p:spPr>
          <a:xfrm>
            <a:off x="838080" y="1825560"/>
            <a:ext cx="10514880" cy="4350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15" name="PlaceHolder 3"/>
          <p:cNvSpPr>
            <a:spLocks noGrp="1"/>
          </p:cNvSpPr>
          <p:nvPr>
            <p:ph type="ftr" idx="10"/>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6" name="PlaceHolder 4"/>
          <p:cNvSpPr>
            <a:spLocks noGrp="1"/>
          </p:cNvSpPr>
          <p:nvPr>
            <p:ph type="sldNum" idx="11"/>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0FCB8525-9253-42C6-8182-E25E0969191C}"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17" name="PlaceHolder 5"/>
          <p:cNvSpPr>
            <a:spLocks noGrp="1"/>
          </p:cNvSpPr>
          <p:nvPr>
            <p:ph type="dt" idx="12"/>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0" name="PlaceHolder 1"/>
          <p:cNvSpPr>
            <a:spLocks noGrp="1"/>
          </p:cNvSpPr>
          <p:nvPr>
            <p:ph type="ftr" idx="13"/>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1" name="PlaceHolder 2"/>
          <p:cNvSpPr>
            <a:spLocks noGrp="1"/>
          </p:cNvSpPr>
          <p:nvPr>
            <p:ph type="sldNum" idx="14"/>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F72F15BD-F6F8-4C22-A779-F5828D428ABD}"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22" name="PlaceHolder 3"/>
          <p:cNvSpPr>
            <a:spLocks noGrp="1"/>
          </p:cNvSpPr>
          <p:nvPr>
            <p:ph type="dt" idx="15"/>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3"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24" name="PlaceHolder 2"/>
          <p:cNvSpPr>
            <a:spLocks noGrp="1"/>
          </p:cNvSpPr>
          <p:nvPr>
            <p:ph type="body"/>
          </p:nvPr>
        </p:nvSpPr>
        <p:spPr>
          <a:xfrm>
            <a:off x="838080" y="1825560"/>
            <a:ext cx="5130720" cy="4350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25" name="PlaceHolder 3"/>
          <p:cNvSpPr>
            <a:spLocks noGrp="1"/>
          </p:cNvSpPr>
          <p:nvPr>
            <p:ph type="body"/>
          </p:nvPr>
        </p:nvSpPr>
        <p:spPr>
          <a:xfrm>
            <a:off x="6226200" y="1825560"/>
            <a:ext cx="5130720" cy="435060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1800" spc="-1" strike="noStrike">
                <a:solidFill>
                  <a:srgbClr val="000000"/>
                </a:solidFill>
                <a:latin typeface="Arial"/>
              </a:rPr>
              <a:t>Click to edit the outline text format</a:t>
            </a:r>
            <a:endParaRPr b="0" lang="en-US" sz="1800" spc="-1" strike="noStrike">
              <a:solidFill>
                <a:srgbClr val="000000"/>
              </a:solidFill>
              <a:latin typeface="Arial"/>
            </a:endParaRPr>
          </a:p>
          <a:p>
            <a:pPr lvl="1" marL="864000" indent="-324000">
              <a:spcBef>
                <a:spcPts val="1134"/>
              </a:spcBef>
              <a:buClr>
                <a:srgbClr val="000000"/>
              </a:buClr>
              <a:buSzPct val="75000"/>
              <a:buFont typeface="Symbol" charset="2"/>
              <a:buChar char=""/>
            </a:pPr>
            <a:r>
              <a:rPr b="0" lang="en-US" sz="1800" spc="-1" strike="noStrike">
                <a:solidFill>
                  <a:srgbClr val="000000"/>
                </a:solidFill>
                <a:latin typeface="Arial"/>
              </a:rPr>
              <a:t>Second Outline Level</a:t>
            </a:r>
            <a:endParaRPr b="0" lang="en-US" sz="1800" spc="-1" strike="noStrike">
              <a:solidFill>
                <a:srgbClr val="000000"/>
              </a:solidFill>
              <a:latin typeface="Arial"/>
            </a:endParaRPr>
          </a:p>
          <a:p>
            <a:pPr lvl="2" marL="1296000" indent="-288000">
              <a:spcBef>
                <a:spcPts val="850"/>
              </a:spcBef>
              <a:buClr>
                <a:srgbClr val="000000"/>
              </a:buClr>
              <a:buSzPct val="45000"/>
              <a:buFont typeface="Wingdings" charset="2"/>
              <a:buChar char=""/>
            </a:pPr>
            <a:r>
              <a:rPr b="0" lang="en-US" sz="1800" spc="-1" strike="noStrike">
                <a:solidFill>
                  <a:srgbClr val="000000"/>
                </a:solidFill>
                <a:latin typeface="Arial"/>
              </a:rPr>
              <a:t>Third Outline Level</a:t>
            </a:r>
            <a:endParaRPr b="0" lang="en-US" sz="1800" spc="-1" strike="noStrike">
              <a:solidFill>
                <a:srgbClr val="000000"/>
              </a:solidFill>
              <a:latin typeface="Arial"/>
            </a:endParaRPr>
          </a:p>
          <a:p>
            <a:pPr lvl="3" marL="1728000" indent="-216000">
              <a:spcBef>
                <a:spcPts val="567"/>
              </a:spcBef>
              <a:buClr>
                <a:srgbClr val="000000"/>
              </a:buClr>
              <a:buSzPct val="75000"/>
              <a:buFont typeface="Symbol" charset="2"/>
              <a:buChar char=""/>
            </a:pPr>
            <a:r>
              <a:rPr b="0" lang="en-US" sz="1800" spc="-1" strike="noStrike">
                <a:solidFill>
                  <a:srgbClr val="000000"/>
                </a:solidFill>
                <a:latin typeface="Arial"/>
              </a:rPr>
              <a:t>Fourth Outline Level</a:t>
            </a:r>
            <a:endParaRPr b="0" lang="en-US" sz="1800" spc="-1" strike="noStrike">
              <a:solidFill>
                <a:srgbClr val="000000"/>
              </a:solidFill>
              <a:latin typeface="Arial"/>
            </a:endParaRPr>
          </a:p>
          <a:p>
            <a:pPr lvl="4" marL="2160000" indent="-216000">
              <a:spcBef>
                <a:spcPts val="283"/>
              </a:spcBef>
              <a:buClr>
                <a:srgbClr val="000000"/>
              </a:buClr>
              <a:buSzPct val="45000"/>
              <a:buFont typeface="Wingdings" charset="2"/>
              <a:buChar char=""/>
            </a:pPr>
            <a:r>
              <a:rPr b="0" lang="en-US" sz="1800" spc="-1" strike="noStrike">
                <a:solidFill>
                  <a:srgbClr val="000000"/>
                </a:solidFill>
                <a:latin typeface="Arial"/>
              </a:rPr>
              <a:t>Fifth Outline Level</a:t>
            </a:r>
            <a:endParaRPr b="0" lang="en-US" sz="1800" spc="-1" strike="noStrike">
              <a:solidFill>
                <a:srgbClr val="000000"/>
              </a:solidFill>
              <a:latin typeface="Arial"/>
            </a:endParaRPr>
          </a:p>
          <a:p>
            <a:pPr lvl="5" marL="2592000" indent="-216000">
              <a:spcBef>
                <a:spcPts val="283"/>
              </a:spcBef>
              <a:buClr>
                <a:srgbClr val="000000"/>
              </a:buClr>
              <a:buSzPct val="45000"/>
              <a:buFont typeface="Wingdings" charset="2"/>
              <a:buChar char=""/>
            </a:pPr>
            <a:r>
              <a:rPr b="0" lang="en-US" sz="1800" spc="-1" strike="noStrike">
                <a:solidFill>
                  <a:srgbClr val="000000"/>
                </a:solidFill>
                <a:latin typeface="Arial"/>
              </a:rPr>
              <a:t>Sixth Outline Level</a:t>
            </a:r>
            <a:endParaRPr b="0" lang="en-US" sz="1800" spc="-1" strike="noStrike">
              <a:solidFill>
                <a:srgbClr val="000000"/>
              </a:solidFill>
              <a:latin typeface="Arial"/>
            </a:endParaRPr>
          </a:p>
          <a:p>
            <a:pPr lvl="6" marL="3024000" indent="-216000">
              <a:spcBef>
                <a:spcPts val="283"/>
              </a:spcBef>
              <a:buClr>
                <a:srgbClr val="000000"/>
              </a:buClr>
              <a:buSzPct val="45000"/>
              <a:buFont typeface="Wingdings" charset="2"/>
              <a:buChar char=""/>
            </a:pPr>
            <a:r>
              <a:rPr b="0" lang="en-US" sz="1800" spc="-1" strike="noStrike">
                <a:solidFill>
                  <a:srgbClr val="000000"/>
                </a:solidFill>
                <a:latin typeface="Arial"/>
              </a:rPr>
              <a:t>Seventh Outline Level</a:t>
            </a:r>
            <a:endParaRPr b="0" lang="en-US" sz="1800" spc="-1" strike="noStrike">
              <a:solidFill>
                <a:srgbClr val="000000"/>
              </a:solidFill>
              <a:latin typeface="Arial"/>
            </a:endParaRPr>
          </a:p>
        </p:txBody>
      </p:sp>
      <p:sp>
        <p:nvSpPr>
          <p:cNvPr id="26" name="PlaceHolder 4"/>
          <p:cNvSpPr>
            <a:spLocks noGrp="1"/>
          </p:cNvSpPr>
          <p:nvPr>
            <p:ph type="ftr" idx="16"/>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7" name="PlaceHolder 5"/>
          <p:cNvSpPr>
            <a:spLocks noGrp="1"/>
          </p:cNvSpPr>
          <p:nvPr>
            <p:ph type="sldNum" idx="17"/>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ABC871CF-FAB2-4370-862E-63CF6306000B}"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28" name="PlaceHolder 6"/>
          <p:cNvSpPr>
            <a:spLocks noGrp="1"/>
          </p:cNvSpPr>
          <p:nvPr>
            <p:ph type="dt" idx="18"/>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2" name="PlaceHolder 1"/>
          <p:cNvSpPr>
            <a:spLocks noGrp="1"/>
          </p:cNvSpPr>
          <p:nvPr>
            <p:ph type="ftr" idx="19"/>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3" name="PlaceHolder 2"/>
          <p:cNvSpPr>
            <a:spLocks noGrp="1"/>
          </p:cNvSpPr>
          <p:nvPr>
            <p:ph type="sldNum" idx="20"/>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3989BFB4-FCEC-4C62-8D0A-CE52074ADB42}"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34" name="PlaceHolder 3"/>
          <p:cNvSpPr>
            <a:spLocks noGrp="1"/>
          </p:cNvSpPr>
          <p:nvPr>
            <p:ph type="dt" idx="21"/>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4880" cy="1324800"/>
          </a:xfrm>
          <a:prstGeom prst="rect">
            <a:avLst/>
          </a:prstGeom>
          <a:noFill/>
          <a:ln w="0">
            <a:noFill/>
          </a:ln>
        </p:spPr>
        <p:txBody>
          <a:bodyPr lIns="0" rIns="0" tIns="0" bIns="0" anchor="ctr">
            <a:noAutofit/>
          </a:bodyPr>
          <a:p>
            <a:pPr indent="0">
              <a:buNone/>
            </a:pPr>
            <a:r>
              <a:rPr b="0" lang="en-US" sz="1800" spc="-1" strike="noStrike">
                <a:solidFill>
                  <a:srgbClr val="000000"/>
                </a:solidFill>
                <a:latin typeface="Arial"/>
              </a:rPr>
              <a:t>Click to edit the title text format</a:t>
            </a:r>
            <a:endParaRPr b="0" lang="en-US" sz="1800" spc="-1" strike="noStrike">
              <a:solidFill>
                <a:srgbClr val="000000"/>
              </a:solidFill>
              <a:latin typeface="Arial"/>
            </a:endParaRPr>
          </a:p>
        </p:txBody>
      </p:sp>
      <p:sp>
        <p:nvSpPr>
          <p:cNvPr id="36" name="PlaceHolder 2"/>
          <p:cNvSpPr>
            <a:spLocks noGrp="1"/>
          </p:cNvSpPr>
          <p:nvPr>
            <p:ph type="ftr" idx="22"/>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7" name="PlaceHolder 3"/>
          <p:cNvSpPr>
            <a:spLocks noGrp="1"/>
          </p:cNvSpPr>
          <p:nvPr>
            <p:ph type="sldNum" idx="23"/>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930B3453-504B-4E4A-B026-4FD24A137FB2}"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38" name="PlaceHolder 4"/>
          <p:cNvSpPr>
            <a:spLocks noGrp="1"/>
          </p:cNvSpPr>
          <p:nvPr>
            <p:ph type="dt" idx="24"/>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0" name="PlaceHolder 1"/>
          <p:cNvSpPr>
            <a:spLocks noGrp="1"/>
          </p:cNvSpPr>
          <p:nvPr>
            <p:ph type="ftr" idx="25"/>
          </p:nvPr>
        </p:nvSpPr>
        <p:spPr>
          <a:xfrm>
            <a:off x="4038480" y="6356520"/>
            <a:ext cx="4114080" cy="364320"/>
          </a:xfrm>
          <a:prstGeom prst="rect">
            <a:avLst/>
          </a:prstGeom>
          <a:noFill/>
          <a:ln w="0">
            <a:noFill/>
          </a:ln>
        </p:spPr>
        <p:txBody>
          <a:bodyPr lIns="91440" rIns="91440" tIns="45720" bIns="45720" anchor="ctr">
            <a:noAutofit/>
          </a:bodyPr>
          <a:lstStyle>
            <a:lvl1pPr indent="0" algn="ctr">
              <a:lnSpc>
                <a:spcPct val="100000"/>
              </a:lnSpc>
              <a:buNone/>
              <a:tabLst>
                <a:tab algn="l" pos="0"/>
              </a:tabLst>
              <a:defRPr b="0" lang="en-US" sz="1400" spc="-1" strike="noStrike">
                <a:solidFill>
                  <a:srgbClr val="000000"/>
                </a:solidFill>
                <a:latin typeface="Times New Roman"/>
              </a:defRPr>
            </a:lvl1pPr>
          </a:lstStyle>
          <a:p>
            <a:pPr indent="0" algn="ctr">
              <a:lnSpc>
                <a:spcPct val="100000"/>
              </a:lnSpc>
              <a:buNone/>
              <a:tabLst>
                <a:tab algn="l" pos="0"/>
              </a:tabLst>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1" name="PlaceHolder 2"/>
          <p:cNvSpPr>
            <a:spLocks noGrp="1"/>
          </p:cNvSpPr>
          <p:nvPr>
            <p:ph type="sldNum" idx="26"/>
          </p:nvPr>
        </p:nvSpPr>
        <p:spPr>
          <a:xfrm>
            <a:off x="8610480" y="6356520"/>
            <a:ext cx="2742480" cy="364320"/>
          </a:xfrm>
          <a:prstGeom prst="rect">
            <a:avLst/>
          </a:prstGeom>
          <a:noFill/>
          <a:ln w="0">
            <a:noFill/>
          </a:ln>
        </p:spPr>
        <p:txBody>
          <a:bodyPr lIns="91440" rIns="91440" tIns="45720" bIns="45720" anchor="ctr">
            <a:noAutofit/>
          </a:bodyPr>
          <a:lstStyle>
            <a:lvl1pPr indent="0" algn="r" defTabSz="914400">
              <a:lnSpc>
                <a:spcPct val="100000"/>
              </a:lnSpc>
              <a:buNone/>
              <a:tabLst>
                <a:tab algn="l" pos="0"/>
              </a:tabLst>
              <a:defRPr b="0" lang="en-US" sz="1200" spc="-1" strike="noStrike">
                <a:solidFill>
                  <a:schemeClr val="dk1">
                    <a:tint val="75000"/>
                  </a:schemeClr>
                </a:solidFill>
                <a:latin typeface="Calibri"/>
              </a:defRPr>
            </a:lvl1pPr>
          </a:lstStyle>
          <a:p>
            <a:pPr indent="0" algn="r" defTabSz="914400">
              <a:lnSpc>
                <a:spcPct val="100000"/>
              </a:lnSpc>
              <a:buNone/>
              <a:tabLst>
                <a:tab algn="l" pos="0"/>
              </a:tabLst>
            </a:pPr>
            <a:fld id="{92940027-BCC4-4AE3-BA72-025DF423A8D7}"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2" name="PlaceHolder 3"/>
          <p:cNvSpPr>
            <a:spLocks noGrp="1"/>
          </p:cNvSpPr>
          <p:nvPr>
            <p:ph type="dt" idx="27"/>
          </p:nvPr>
        </p:nvSpPr>
        <p:spPr>
          <a:xfrm>
            <a:off x="838080" y="6356520"/>
            <a:ext cx="2742480" cy="364320"/>
          </a:xfrm>
          <a:prstGeom prst="rect">
            <a:avLst/>
          </a:prstGeom>
          <a:noFill/>
          <a:ln w="0">
            <a:noFill/>
          </a:ln>
        </p:spPr>
        <p:txBody>
          <a:bodyPr lIns="91440" rIns="91440" tIns="45720" bIns="45720" anchor="ctr">
            <a:noAutofit/>
          </a:bodyPr>
          <a:lstStyle>
            <a:lvl1pPr indent="0">
              <a:buNone/>
              <a:defRPr b="0" lang="en-US" sz="1400" spc="-1" strike="noStrike">
                <a:solidFill>
                  <a:srgbClr val="000000"/>
                </a:solidFill>
                <a:latin typeface="Times New Roman"/>
              </a:defRPr>
            </a:lvl1pPr>
          </a:lstStyle>
          <a:p>
            <a:pPr indent="0">
              <a:buNone/>
            </a:pPr>
            <a:r>
              <a:rPr b="0" lang="en-US" sz="1400" spc="-1" strike="noStrike">
                <a:solidFill>
                  <a:srgbClr val="000000"/>
                </a:solidFill>
                <a:latin typeface="Times New Roman"/>
              </a:rPr>
              <a:t>&lt;date/time&gt;</a:t>
            </a:r>
            <a:endParaRPr b="0" lang="en-US" sz="14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gif"/><Relationship Id="rId2" Type="http://schemas.openxmlformats.org/officeDocument/2006/relationships/image" Target="../media/image2.png"/><Relationship Id="rId3"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image" Target="../media/image10.jpeg"/><Relationship Id="rId3"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0.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slideLayout" Target="../slideLayouts/slideLayout4.xml"/>
</Relationships>
</file>

<file path=ppt/slides/_rels/slide22.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4.xml"/>
</Relationships>
</file>

<file path=ppt/slides/_rels/slide23.xml.rels><?xml version="1.0" encoding="UTF-8"?>
<Relationships xmlns="http://schemas.openxmlformats.org/package/2006/relationships"><Relationship Id="rId1" Type="http://schemas.openxmlformats.org/officeDocument/2006/relationships/image" Target="../media/image15.png"/><Relationship Id="rId2" Type="http://schemas.openxmlformats.org/officeDocument/2006/relationships/slideLayout" Target="../slideLayouts/slideLayout4.xml"/>
</Relationships>
</file>

<file path=ppt/slides/_rels/slide24.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4.xml"/>
</Relationships>
</file>

<file path=ppt/slides/_rels/slide25.xml.rels><?xml version="1.0" encoding="UTF-8"?>
<Relationships xmlns="http://schemas.openxmlformats.org/package/2006/relationships"><Relationship Id="rId1" Type="http://schemas.openxmlformats.org/officeDocument/2006/relationships/image" Target="../media/image17.jpeg"/><Relationship Id="rId2" Type="http://schemas.openxmlformats.org/officeDocument/2006/relationships/slideLayout" Target="../slideLayouts/slideLayout4.xml"/>
</Relationships>
</file>

<file path=ppt/slides/_rels/slide26.xml.rels><?xml version="1.0" encoding="UTF-8"?>
<Relationships xmlns="http://schemas.openxmlformats.org/package/2006/relationships"><Relationship Id="rId1" Type="http://schemas.openxmlformats.org/officeDocument/2006/relationships/image" Target="../media/image18.png"/><Relationship Id="rId2" Type="http://schemas.openxmlformats.org/officeDocument/2006/relationships/slideLayout" Target="../slideLayouts/slideLayout4.xml"/>
</Relationships>
</file>

<file path=ppt/slides/_rels/slide27.xml.rels><?xml version="1.0" encoding="UTF-8"?>
<Relationships xmlns="http://schemas.openxmlformats.org/package/2006/relationships"><Relationship Id="rId1" Type="http://schemas.openxmlformats.org/officeDocument/2006/relationships/image" Target="../media/image19.png"/><Relationship Id="rId2" Type="http://schemas.openxmlformats.org/officeDocument/2006/relationships/slideLayout" Target="../slideLayouts/slideLayout4.xml"/>
</Relationships>
</file>

<file path=ppt/slides/_rels/slide28.xml.rels><?xml version="1.0" encoding="UTF-8"?>
<Relationships xmlns="http://schemas.openxmlformats.org/package/2006/relationships"><Relationship Id="rId1" Type="http://schemas.openxmlformats.org/officeDocument/2006/relationships/image" Target="../media/image20.jpeg"/><Relationship Id="rId2" Type="http://schemas.openxmlformats.org/officeDocument/2006/relationships/slideLayout" Target="../slideLayouts/slideLayout4.xml"/>
</Relationships>
</file>

<file path=ppt/slides/_rels/slide29.xml.rels><?xml version="1.0" encoding="UTF-8"?>
<Relationships xmlns="http://schemas.openxmlformats.org/package/2006/relationships"><Relationship Id="rId1" Type="http://schemas.openxmlformats.org/officeDocument/2006/relationships/image" Target="../media/image21.jpe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9" name="PlaceHolder 1"/>
          <p:cNvSpPr>
            <a:spLocks noGrp="1"/>
          </p:cNvSpPr>
          <p:nvPr>
            <p:ph type="title"/>
          </p:nvPr>
        </p:nvSpPr>
        <p:spPr>
          <a:xfrm>
            <a:off x="1523880" y="1122480"/>
            <a:ext cx="9143280" cy="238680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en-US" sz="6000" spc="-1" strike="noStrike">
                <a:solidFill>
                  <a:schemeClr val="dk1"/>
                </a:solidFill>
                <a:latin typeface="Calibri Light"/>
              </a:rPr>
              <a:t>Ionic Compounds</a:t>
            </a:r>
            <a:endParaRPr b="0" lang="en-US" sz="6000" spc="-1" strike="noStrike">
              <a:solidFill>
                <a:srgbClr val="000000"/>
              </a:solidFill>
              <a:latin typeface="Arial"/>
            </a:endParaRPr>
          </a:p>
        </p:txBody>
      </p:sp>
      <p:sp>
        <p:nvSpPr>
          <p:cNvPr id="50" name="PlaceHolder 2"/>
          <p:cNvSpPr>
            <a:spLocks noGrp="1"/>
          </p:cNvSpPr>
          <p:nvPr>
            <p:ph type="subTitle"/>
          </p:nvPr>
        </p:nvSpPr>
        <p:spPr>
          <a:xfrm>
            <a:off x="1523880" y="3602160"/>
            <a:ext cx="9143280" cy="1654920"/>
          </a:xfrm>
          <a:prstGeom prst="rect">
            <a:avLst/>
          </a:prstGeom>
          <a:noFill/>
          <a:ln w="0">
            <a:noFill/>
          </a:ln>
        </p:spPr>
        <p:txBody>
          <a:bodyPr lIns="91440" rIns="91440" tIns="45720" bIns="45720" anchor="t">
            <a:noAutofit/>
          </a:bodyPr>
          <a:p>
            <a:pPr indent="0" algn="ctr" defTabSz="914400">
              <a:lnSpc>
                <a:spcPct val="90000"/>
              </a:lnSpc>
              <a:spcBef>
                <a:spcPts val="1001"/>
              </a:spcBef>
              <a:buNone/>
              <a:tabLst>
                <a:tab algn="l" pos="0"/>
              </a:tabLst>
            </a:pPr>
            <a:r>
              <a:rPr b="0" lang="en-US" sz="2400" spc="-1" strike="noStrike">
                <a:solidFill>
                  <a:schemeClr val="dk1"/>
                </a:solidFill>
                <a:latin typeface="Calibri"/>
              </a:rPr>
              <a:t>Bonding and properties of our favorite salty friends</a:t>
            </a:r>
            <a:endParaRPr b="0" lang="en-US" sz="2400" spc="-1" strike="noStrike">
              <a:solidFill>
                <a:srgbClr val="000000"/>
              </a:solidFill>
              <a:latin typeface="Arial"/>
            </a:endParaRPr>
          </a:p>
        </p:txBody>
      </p:sp>
      <p:sp>
        <p:nvSpPr>
          <p:cNvPr id="51" name="AutoShape 2"/>
          <p:cNvSpPr/>
          <p:nvPr/>
        </p:nvSpPr>
        <p:spPr>
          <a:xfrm>
            <a:off x="5943600" y="3276720"/>
            <a:ext cx="304200" cy="304200"/>
          </a:xfrm>
          <a:prstGeom prst="rect">
            <a:avLst/>
          </a:prstGeom>
          <a:noFill/>
          <a:ln w="0">
            <a:noFill/>
          </a:ln>
        </p:spPr>
        <p:style>
          <a:lnRef idx="0"/>
          <a:fillRef idx="0"/>
          <a:effectRef idx="0"/>
          <a:fontRef idx="minor"/>
        </p:style>
        <p:txBody>
          <a:bodyPr numCol="1" spcCol="0" lIns="90000" rIns="90000" tIns="45000" bIns="45000" anchor="t">
            <a:noAutofit/>
          </a:bodyPr>
          <a:p>
            <a:pPr defTabSz="914400">
              <a:lnSpc>
                <a:spcPct val="100000"/>
              </a:lnSpc>
            </a:pPr>
            <a:endParaRPr b="0" lang="en-US" sz="1800" spc="-1" strike="noStrike">
              <a:solidFill>
                <a:schemeClr val="dk1"/>
              </a:solidFill>
              <a:latin typeface="Calibri"/>
            </a:endParaRPr>
          </a:p>
        </p:txBody>
      </p:sp>
      <p:sp>
        <p:nvSpPr>
          <p:cNvPr id="52" name="AutoShape 4"/>
          <p:cNvSpPr/>
          <p:nvPr/>
        </p:nvSpPr>
        <p:spPr>
          <a:xfrm>
            <a:off x="6095880" y="3429000"/>
            <a:ext cx="304200" cy="304200"/>
          </a:xfrm>
          <a:prstGeom prst="rect">
            <a:avLst/>
          </a:prstGeom>
          <a:noFill/>
          <a:ln w="0">
            <a:noFill/>
          </a:ln>
        </p:spPr>
        <p:style>
          <a:lnRef idx="0"/>
          <a:fillRef idx="0"/>
          <a:effectRef idx="0"/>
          <a:fontRef idx="minor"/>
        </p:style>
        <p:txBody>
          <a:bodyPr numCol="1" spcCol="0" lIns="90000" rIns="90000" tIns="45000" bIns="45000" anchor="t">
            <a:noAutofit/>
          </a:bodyPr>
          <a:p>
            <a:pPr defTabSz="914400">
              <a:lnSpc>
                <a:spcPct val="100000"/>
              </a:lnSpc>
            </a:pPr>
            <a:endParaRPr b="1" lang="en-US" sz="1800" spc="-1" strike="noStrike">
              <a:solidFill>
                <a:schemeClr val="dk1"/>
              </a:solidFill>
              <a:latin typeface="Calibri"/>
            </a:endParaRPr>
          </a:p>
        </p:txBody>
      </p:sp>
      <p:pic>
        <p:nvPicPr>
          <p:cNvPr id="53" name="Picture 6" descr="giant ionic structures"/>
          <p:cNvPicPr/>
          <p:nvPr/>
        </p:nvPicPr>
        <p:blipFill>
          <a:blip r:embed="rId1"/>
          <a:stretch/>
        </p:blipFill>
        <p:spPr>
          <a:xfrm>
            <a:off x="8817120" y="4436280"/>
            <a:ext cx="3374280" cy="2269440"/>
          </a:xfrm>
          <a:prstGeom prst="rect">
            <a:avLst/>
          </a:prstGeom>
          <a:ln w="0">
            <a:noFill/>
          </a:ln>
        </p:spPr>
      </p:pic>
      <p:pic>
        <p:nvPicPr>
          <p:cNvPr id="54" name="Picture 8" descr="Calcium carbonate - Wikipedia"/>
          <p:cNvPicPr/>
          <p:nvPr/>
        </p:nvPicPr>
        <p:blipFill>
          <a:blip r:embed="rId2"/>
          <a:stretch/>
        </p:blipFill>
        <p:spPr>
          <a:xfrm>
            <a:off x="0" y="-5400"/>
            <a:ext cx="2793240" cy="3415680"/>
          </a:xfrm>
          <a:prstGeom prst="rect">
            <a:avLst/>
          </a:prstGeom>
          <a:ln w="0">
            <a:noFill/>
          </a:ln>
        </p:spPr>
      </p:pic>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Once upon a time there were two elements</a:t>
            </a:r>
            <a:endParaRPr b="0" lang="en-US" sz="4400" spc="-1" strike="noStrike">
              <a:solidFill>
                <a:srgbClr val="000000"/>
              </a:solidFill>
              <a:latin typeface="Arial"/>
            </a:endParaRPr>
          </a:p>
        </p:txBody>
      </p:sp>
      <p:sp>
        <p:nvSpPr>
          <p:cNvPr id="82" name="TextBox 3"/>
          <p:cNvSpPr/>
          <p:nvPr/>
        </p:nvSpPr>
        <p:spPr>
          <a:xfrm>
            <a:off x="1175760" y="1690560"/>
            <a:ext cx="3047400" cy="118692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3600" spc="-1" strike="noStrike">
                <a:solidFill>
                  <a:schemeClr val="dk1"/>
                </a:solidFill>
                <a:latin typeface="Calibri"/>
              </a:rPr>
              <a:t>The first was lithium</a:t>
            </a:r>
            <a:endParaRPr b="0" lang="en-US" sz="3600" spc="-1" strike="noStrike">
              <a:solidFill>
                <a:srgbClr val="000000"/>
              </a:solidFill>
              <a:latin typeface="Arial"/>
            </a:endParaRPr>
          </a:p>
        </p:txBody>
      </p:sp>
      <p:pic>
        <p:nvPicPr>
          <p:cNvPr id="83" name="Picture 2" descr="25 Printable Coloring Pages for Kids"/>
          <p:cNvPicPr/>
          <p:nvPr/>
        </p:nvPicPr>
        <p:blipFill>
          <a:blip r:embed="rId1"/>
          <a:stretch/>
        </p:blipFill>
        <p:spPr>
          <a:xfrm>
            <a:off x="3809880" y="2114640"/>
            <a:ext cx="3978000" cy="3978000"/>
          </a:xfrm>
          <a:prstGeom prst="rect">
            <a:avLst/>
          </a:prstGeom>
          <a:ln w="0">
            <a:noFill/>
          </a:ln>
        </p:spPr>
      </p:pic>
      <p:sp>
        <p:nvSpPr>
          <p:cNvPr id="84" name="TextBox 4"/>
          <p:cNvSpPr/>
          <p:nvPr/>
        </p:nvSpPr>
        <p:spPr>
          <a:xfrm>
            <a:off x="8143920" y="2290680"/>
            <a:ext cx="3742560" cy="3381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600" spc="-1" strike="noStrike">
                <a:solidFill>
                  <a:schemeClr val="dk1"/>
                </a:solidFill>
                <a:latin typeface="Calibri"/>
              </a:rPr>
              <a:t>He had a dog</a:t>
            </a:r>
            <a:endParaRPr b="0" lang="en-US" sz="3600" spc="-1" strike="noStrike">
              <a:solidFill>
                <a:srgbClr val="000000"/>
              </a:solidFill>
              <a:latin typeface="Arial"/>
            </a:endParaRPr>
          </a:p>
          <a:p>
            <a:pPr defTabSz="914400">
              <a:lnSpc>
                <a:spcPct val="100000"/>
              </a:lnSpc>
            </a:pPr>
            <a:endParaRPr b="0" lang="en-US" sz="3600" spc="-1" strike="noStrike">
              <a:solidFill>
                <a:srgbClr val="000000"/>
              </a:solidFill>
              <a:latin typeface="Arial"/>
            </a:endParaRPr>
          </a:p>
          <a:p>
            <a:pPr defTabSz="914400">
              <a:lnSpc>
                <a:spcPct val="100000"/>
              </a:lnSpc>
            </a:pPr>
            <a:endParaRPr b="0" lang="en-US" sz="3600" spc="-1" strike="noStrike">
              <a:solidFill>
                <a:srgbClr val="000000"/>
              </a:solidFill>
              <a:latin typeface="Arial"/>
            </a:endParaRPr>
          </a:p>
          <a:p>
            <a:pPr defTabSz="914400">
              <a:lnSpc>
                <a:spcPct val="100000"/>
              </a:lnSpc>
            </a:pPr>
            <a:endParaRPr b="0" lang="en-US" sz="3600" spc="-1" strike="noStrike">
              <a:solidFill>
                <a:srgbClr val="000000"/>
              </a:solidFill>
              <a:latin typeface="Arial"/>
            </a:endParaRPr>
          </a:p>
          <a:p>
            <a:pPr defTabSz="914400">
              <a:lnSpc>
                <a:spcPct val="100000"/>
              </a:lnSpc>
            </a:pPr>
            <a:r>
              <a:rPr b="0" lang="en-US" sz="3600" spc="-1" strike="noStrike">
                <a:solidFill>
                  <a:schemeClr val="dk1"/>
                </a:solidFill>
                <a:latin typeface="Calibri"/>
              </a:rPr>
              <a:t>And one valence electron</a:t>
            </a:r>
            <a:endParaRPr b="0" lang="en-US" sz="3600" spc="-1" strike="noStrike">
              <a:solidFill>
                <a:srgbClr val="000000"/>
              </a:solidFill>
              <a:latin typeface="Arial"/>
            </a:endParaRPr>
          </a:p>
        </p:txBody>
      </p:sp>
      <p:sp>
        <p:nvSpPr>
          <p:cNvPr id="85" name="TextBox 5"/>
          <p:cNvSpPr/>
          <p:nvPr/>
        </p:nvSpPr>
        <p:spPr>
          <a:xfrm>
            <a:off x="7445880" y="3429000"/>
            <a:ext cx="83736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5400" spc="-1" strike="noStrike">
                <a:solidFill>
                  <a:schemeClr val="dk1"/>
                </a:solidFill>
                <a:latin typeface="Calibri"/>
              </a:rPr>
              <a:t>e</a:t>
            </a:r>
            <a:endParaRPr b="0" lang="en-US" sz="5400" spc="-1" strike="noStrike">
              <a:solidFill>
                <a:srgbClr val="000000"/>
              </a:solidFill>
              <a:latin typeface="Arial"/>
            </a:endParaRPr>
          </a:p>
        </p:txBody>
      </p:sp>
      <p:sp>
        <p:nvSpPr>
          <p:cNvPr id="86" name="TextBox 2"/>
          <p:cNvSpPr/>
          <p:nvPr/>
        </p:nvSpPr>
        <p:spPr>
          <a:xfrm>
            <a:off x="7445880" y="6193800"/>
            <a:ext cx="498888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Handy term:  Valence electrons are the electrons that an atom has since the last noble gas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The other was chlorine</a:t>
            </a:r>
            <a:endParaRPr b="0" lang="en-US" sz="4400" spc="-1" strike="noStrike">
              <a:solidFill>
                <a:srgbClr val="000000"/>
              </a:solidFill>
              <a:latin typeface="Arial"/>
            </a:endParaRPr>
          </a:p>
        </p:txBody>
      </p:sp>
      <p:pic>
        <p:nvPicPr>
          <p:cNvPr id="88" name="Picture 2" descr="Children's Coloring Pages – PRINTABLE Kids Worksheets"/>
          <p:cNvPicPr/>
          <p:nvPr/>
        </p:nvPicPr>
        <p:blipFill>
          <a:blip r:embed="rId1"/>
          <a:stretch/>
        </p:blipFill>
        <p:spPr>
          <a:xfrm>
            <a:off x="3731400" y="1453320"/>
            <a:ext cx="4728600" cy="5403960"/>
          </a:xfrm>
          <a:prstGeom prst="rect">
            <a:avLst/>
          </a:prstGeom>
          <a:ln w="0">
            <a:noFill/>
          </a:ln>
        </p:spPr>
      </p:pic>
      <p:sp>
        <p:nvSpPr>
          <p:cNvPr id="89" name="TextBox 3"/>
          <p:cNvSpPr/>
          <p:nvPr/>
        </p:nvSpPr>
        <p:spPr>
          <a:xfrm>
            <a:off x="838080" y="2044080"/>
            <a:ext cx="2942640" cy="1370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She owned a feral, possibly diseased monkey</a:t>
            </a:r>
            <a:endParaRPr b="0" lang="en-US" sz="2800" spc="-1" strike="noStrike">
              <a:solidFill>
                <a:srgbClr val="000000"/>
              </a:solidFill>
              <a:latin typeface="Arial"/>
            </a:endParaRPr>
          </a:p>
        </p:txBody>
      </p:sp>
      <p:sp>
        <p:nvSpPr>
          <p:cNvPr id="90" name="TextBox 4"/>
          <p:cNvSpPr/>
          <p:nvPr/>
        </p:nvSpPr>
        <p:spPr>
          <a:xfrm>
            <a:off x="8410680" y="2052360"/>
            <a:ext cx="1327320" cy="3747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e</a:t>
            </a:r>
            <a:endParaRPr b="0" lang="en-US" sz="2400" spc="-1" strike="noStrike">
              <a:solidFill>
                <a:srgbClr val="000000"/>
              </a:solidFill>
              <a:latin typeface="Arial"/>
            </a:endParaRPr>
          </a:p>
        </p:txBody>
      </p:sp>
      <p:sp>
        <p:nvSpPr>
          <p:cNvPr id="91" name="TextBox 5"/>
          <p:cNvSpPr/>
          <p:nvPr/>
        </p:nvSpPr>
        <p:spPr>
          <a:xfrm>
            <a:off x="9307440" y="2961000"/>
            <a:ext cx="2568240" cy="15530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200" spc="-1" strike="noStrike">
                <a:solidFill>
                  <a:schemeClr val="dk1"/>
                </a:solidFill>
                <a:latin typeface="Calibri"/>
              </a:rPr>
              <a:t>And had seven valence electrons</a:t>
            </a:r>
            <a:endParaRPr b="0" lang="en-US" sz="3200" spc="-1" strike="noStrike">
              <a:solidFill>
                <a:srgbClr val="000000"/>
              </a:solidFill>
              <a:latin typeface="Arial"/>
            </a:endParaRPr>
          </a:p>
        </p:txBody>
      </p:sp>
      <p:sp>
        <p:nvSpPr>
          <p:cNvPr id="92" name="TextBox 2"/>
          <p:cNvSpPr/>
          <p:nvPr/>
        </p:nvSpPr>
        <p:spPr>
          <a:xfrm>
            <a:off x="3781440" y="3904920"/>
            <a:ext cx="15753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*cough*</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One day, lithium met chlorine:</a:t>
            </a:r>
            <a:endParaRPr b="0" lang="en-US" sz="4400" spc="-1" strike="noStrike">
              <a:solidFill>
                <a:srgbClr val="000000"/>
              </a:solidFill>
              <a:latin typeface="Arial"/>
            </a:endParaRPr>
          </a:p>
        </p:txBody>
      </p:sp>
      <p:pic>
        <p:nvPicPr>
          <p:cNvPr id="94" name="Picture 2" descr="25 Printable Coloring Pages for Kids"/>
          <p:cNvPicPr/>
          <p:nvPr/>
        </p:nvPicPr>
        <p:blipFill>
          <a:blip r:embed="rId1"/>
          <a:stretch/>
        </p:blipFill>
        <p:spPr>
          <a:xfrm>
            <a:off x="1145880" y="1868400"/>
            <a:ext cx="3978000" cy="3978000"/>
          </a:xfrm>
          <a:prstGeom prst="rect">
            <a:avLst/>
          </a:prstGeom>
          <a:ln w="0">
            <a:noFill/>
          </a:ln>
        </p:spPr>
      </p:pic>
      <p:pic>
        <p:nvPicPr>
          <p:cNvPr id="95" name="Picture 2" descr="Children's Coloring Pages – PRINTABLE Kids Worksheets"/>
          <p:cNvPicPr/>
          <p:nvPr/>
        </p:nvPicPr>
        <p:blipFill>
          <a:blip r:embed="rId2"/>
          <a:stretch/>
        </p:blipFill>
        <p:spPr>
          <a:xfrm>
            <a:off x="7374960" y="1483920"/>
            <a:ext cx="3978000" cy="4546440"/>
          </a:xfrm>
          <a:prstGeom prst="rect">
            <a:avLst/>
          </a:prstGeom>
          <a:ln w="0">
            <a:noFill/>
          </a:ln>
        </p:spPr>
      </p:pic>
      <p:sp>
        <p:nvSpPr>
          <p:cNvPr id="96" name="TextBox 5"/>
          <p:cNvSpPr/>
          <p:nvPr/>
        </p:nvSpPr>
        <p:spPr>
          <a:xfrm>
            <a:off x="1718640" y="1991880"/>
            <a:ext cx="2042280" cy="394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000" spc="-1" strike="noStrike">
                <a:solidFill>
                  <a:schemeClr val="dk1"/>
                </a:solidFill>
                <a:latin typeface="Calibri"/>
              </a:rPr>
              <a:t>I like animals!</a:t>
            </a:r>
            <a:endParaRPr b="0" lang="en-US" sz="2000" spc="-1" strike="noStrike">
              <a:solidFill>
                <a:srgbClr val="000000"/>
              </a:solidFill>
              <a:latin typeface="Arial"/>
            </a:endParaRPr>
          </a:p>
        </p:txBody>
      </p:sp>
      <p:sp>
        <p:nvSpPr>
          <p:cNvPr id="97" name="TextBox 6"/>
          <p:cNvSpPr/>
          <p:nvPr/>
        </p:nvSpPr>
        <p:spPr>
          <a:xfrm>
            <a:off x="5918040" y="2742120"/>
            <a:ext cx="2298600" cy="1004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000" spc="-1" strike="noStrike">
                <a:solidFill>
                  <a:schemeClr val="dk1"/>
                </a:solidFill>
                <a:latin typeface="Calibri"/>
              </a:rPr>
              <a:t>I like my monkey, even through he throws poop.</a:t>
            </a:r>
            <a:endParaRPr b="0" lang="en-US" sz="2000" spc="-1" strike="noStrike">
              <a:solidFill>
                <a:srgbClr val="000000"/>
              </a:solidFill>
              <a:latin typeface="Arial"/>
            </a:endParaRPr>
          </a:p>
        </p:txBody>
      </p:sp>
      <p:sp>
        <p:nvSpPr>
          <p:cNvPr id="98" name="TextBox 11"/>
          <p:cNvSpPr/>
          <p:nvPr/>
        </p:nvSpPr>
        <p:spPr>
          <a:xfrm>
            <a:off x="4663080" y="1730160"/>
            <a:ext cx="2067480" cy="516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800" spc="-1" strike="noStrike">
                <a:solidFill>
                  <a:schemeClr val="dk1"/>
                </a:solidFill>
                <a:latin typeface="Calibri"/>
              </a:rPr>
              <a:t>e</a:t>
            </a:r>
            <a:endParaRPr b="0" lang="en-US" sz="2800" spc="-1" strike="noStrike">
              <a:solidFill>
                <a:srgbClr val="000000"/>
              </a:solidFill>
              <a:latin typeface="Arial"/>
            </a:endParaRPr>
          </a:p>
        </p:txBody>
      </p:sp>
      <p:sp>
        <p:nvSpPr>
          <p:cNvPr id="99" name="TextBox 12"/>
          <p:cNvSpPr/>
          <p:nvPr/>
        </p:nvSpPr>
        <p:spPr>
          <a:xfrm>
            <a:off x="11311560" y="1249200"/>
            <a:ext cx="614160" cy="49676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But they were both sad:</a:t>
            </a:r>
            <a:endParaRPr b="0" lang="en-US" sz="4400" spc="-1" strike="noStrike">
              <a:solidFill>
                <a:srgbClr val="000000"/>
              </a:solidFill>
              <a:latin typeface="Arial"/>
            </a:endParaRPr>
          </a:p>
        </p:txBody>
      </p:sp>
      <p:pic>
        <p:nvPicPr>
          <p:cNvPr id="101" name="Picture 2" descr="25 Printable Coloring Pages for Kids"/>
          <p:cNvPicPr/>
          <p:nvPr/>
        </p:nvPicPr>
        <p:blipFill>
          <a:blip r:embed="rId1"/>
          <a:stretch/>
        </p:blipFill>
        <p:spPr>
          <a:xfrm>
            <a:off x="1145880" y="1868400"/>
            <a:ext cx="3978000" cy="3978000"/>
          </a:xfrm>
          <a:prstGeom prst="rect">
            <a:avLst/>
          </a:prstGeom>
          <a:ln w="0">
            <a:noFill/>
          </a:ln>
        </p:spPr>
      </p:pic>
      <p:pic>
        <p:nvPicPr>
          <p:cNvPr id="102" name="Picture 2" descr="Children's Coloring Pages – PRINTABLE Kids Worksheets"/>
          <p:cNvPicPr/>
          <p:nvPr/>
        </p:nvPicPr>
        <p:blipFill>
          <a:blip r:embed="rId2"/>
          <a:stretch/>
        </p:blipFill>
        <p:spPr>
          <a:xfrm>
            <a:off x="7374960" y="1483920"/>
            <a:ext cx="3978000" cy="4546440"/>
          </a:xfrm>
          <a:prstGeom prst="rect">
            <a:avLst/>
          </a:prstGeom>
          <a:ln w="0">
            <a:noFill/>
          </a:ln>
        </p:spPr>
      </p:pic>
      <p:sp>
        <p:nvSpPr>
          <p:cNvPr id="103" name="TextBox 5"/>
          <p:cNvSpPr/>
          <p:nvPr/>
        </p:nvSpPr>
        <p:spPr>
          <a:xfrm>
            <a:off x="547200" y="1690560"/>
            <a:ext cx="2652480" cy="191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 have one valence electron but I don’t want any.  I want to be like my pal helium</a:t>
            </a:r>
            <a:endParaRPr b="0" lang="en-US" sz="2400" spc="-1" strike="noStrike">
              <a:solidFill>
                <a:srgbClr val="000000"/>
              </a:solidFill>
              <a:latin typeface="Arial"/>
            </a:endParaRPr>
          </a:p>
        </p:txBody>
      </p:sp>
      <p:sp>
        <p:nvSpPr>
          <p:cNvPr id="104" name="TextBox 6"/>
          <p:cNvSpPr/>
          <p:nvPr/>
        </p:nvSpPr>
        <p:spPr>
          <a:xfrm>
            <a:off x="5675400" y="1690560"/>
            <a:ext cx="2493360" cy="191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 have seven valence electrons, but I want one more to be like my pal argon</a:t>
            </a:r>
            <a:endParaRPr b="0" lang="en-US" sz="2400" spc="-1" strike="noStrike">
              <a:solidFill>
                <a:srgbClr val="000000"/>
              </a:solidFill>
              <a:latin typeface="Arial"/>
            </a:endParaRPr>
          </a:p>
        </p:txBody>
      </p:sp>
      <p:sp>
        <p:nvSpPr>
          <p:cNvPr id="105" name="TextBox 7"/>
          <p:cNvSpPr/>
          <p:nvPr/>
        </p:nvSpPr>
        <p:spPr>
          <a:xfrm>
            <a:off x="4663080" y="1730160"/>
            <a:ext cx="2067480" cy="516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800" spc="-1" strike="noStrike">
                <a:solidFill>
                  <a:schemeClr val="dk1"/>
                </a:solidFill>
                <a:latin typeface="Calibri"/>
              </a:rPr>
              <a:t>e</a:t>
            </a:r>
            <a:endParaRPr b="0" lang="en-US" sz="2800" spc="-1" strike="noStrike">
              <a:solidFill>
                <a:srgbClr val="000000"/>
              </a:solidFill>
              <a:latin typeface="Arial"/>
            </a:endParaRPr>
          </a:p>
        </p:txBody>
      </p:sp>
      <p:sp>
        <p:nvSpPr>
          <p:cNvPr id="106" name="TextBox 8"/>
          <p:cNvSpPr/>
          <p:nvPr/>
        </p:nvSpPr>
        <p:spPr>
          <a:xfrm>
            <a:off x="11311560" y="1249200"/>
            <a:ext cx="614160" cy="49676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p:txBody>
      </p:sp>
      <p:sp>
        <p:nvSpPr>
          <p:cNvPr id="107" name="TextBox 9"/>
          <p:cNvSpPr/>
          <p:nvPr/>
        </p:nvSpPr>
        <p:spPr>
          <a:xfrm>
            <a:off x="6283080" y="3857760"/>
            <a:ext cx="127836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He has a</a:t>
            </a:r>
            <a:endParaRPr b="0" lang="en-US" sz="1800" spc="-1" strike="noStrike">
              <a:solidFill>
                <a:srgbClr val="000000"/>
              </a:solidFill>
              <a:latin typeface="Arial"/>
            </a:endParaRPr>
          </a:p>
          <a:p>
            <a:pPr defTabSz="914400">
              <a:lnSpc>
                <a:spcPct val="100000"/>
              </a:lnSpc>
            </a:pPr>
            <a:r>
              <a:rPr b="0" lang="en-US" sz="1800" spc="-1" strike="noStrike">
                <a:solidFill>
                  <a:schemeClr val="dk1"/>
                </a:solidFill>
                <a:latin typeface="Calibri"/>
              </a:rPr>
              <a:t>motorcycle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Lithium had an idea!</a:t>
            </a:r>
            <a:endParaRPr b="0" lang="en-US" sz="4400" spc="-1" strike="noStrike">
              <a:solidFill>
                <a:srgbClr val="000000"/>
              </a:solidFill>
              <a:latin typeface="Arial"/>
            </a:endParaRPr>
          </a:p>
        </p:txBody>
      </p:sp>
      <p:pic>
        <p:nvPicPr>
          <p:cNvPr id="109" name="Picture 2" descr="25 Printable Coloring Pages for Kids"/>
          <p:cNvPicPr/>
          <p:nvPr/>
        </p:nvPicPr>
        <p:blipFill>
          <a:blip r:embed="rId1"/>
          <a:stretch/>
        </p:blipFill>
        <p:spPr>
          <a:xfrm>
            <a:off x="2713320" y="1439640"/>
            <a:ext cx="3978000" cy="3978000"/>
          </a:xfrm>
          <a:prstGeom prst="rect">
            <a:avLst/>
          </a:prstGeom>
          <a:ln w="0">
            <a:noFill/>
          </a:ln>
        </p:spPr>
      </p:pic>
      <p:sp>
        <p:nvSpPr>
          <p:cNvPr id="110" name="TextBox 4"/>
          <p:cNvSpPr/>
          <p:nvPr/>
        </p:nvSpPr>
        <p:spPr>
          <a:xfrm>
            <a:off x="6692040" y="1690560"/>
            <a:ext cx="6714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600" spc="-1" strike="noStrike">
                <a:solidFill>
                  <a:schemeClr val="dk1"/>
                </a:solidFill>
                <a:latin typeface="Calibri"/>
              </a:rPr>
              <a:t>e</a:t>
            </a:r>
            <a:endParaRPr b="0" lang="en-US" sz="3600" spc="-1" strike="noStrike">
              <a:solidFill>
                <a:srgbClr val="000000"/>
              </a:solidFill>
              <a:latin typeface="Arial"/>
            </a:endParaRPr>
          </a:p>
        </p:txBody>
      </p:sp>
      <p:sp>
        <p:nvSpPr>
          <p:cNvPr id="111" name="TextBox 6"/>
          <p:cNvSpPr/>
          <p:nvPr/>
        </p:nvSpPr>
        <p:spPr>
          <a:xfrm>
            <a:off x="7535520" y="1439640"/>
            <a:ext cx="3885480" cy="3078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If you want one valence electron to be like argon and I want to lose one valence electron to be like neon, why don’t I just give you my electron and make us both happy? </a:t>
            </a:r>
            <a:endParaRPr b="0" lang="en-US" sz="2800" spc="-1" strike="noStrike">
              <a:solidFill>
                <a:srgbClr val="000000"/>
              </a:solidFill>
              <a:latin typeface="Arial"/>
            </a:endParaRPr>
          </a:p>
        </p:txBody>
      </p:sp>
      <p:sp>
        <p:nvSpPr>
          <p:cNvPr id="112" name="TextBox 7"/>
          <p:cNvSpPr/>
          <p:nvPr/>
        </p:nvSpPr>
        <p:spPr>
          <a:xfrm>
            <a:off x="1869480" y="2580840"/>
            <a:ext cx="187452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Why won’t you feed me?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3"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Chlorine thought about this a bit…</a:t>
            </a:r>
            <a:endParaRPr b="0" lang="en-US" sz="4400" spc="-1" strike="noStrike">
              <a:solidFill>
                <a:srgbClr val="000000"/>
              </a:solidFill>
              <a:latin typeface="Arial"/>
            </a:endParaRPr>
          </a:p>
        </p:txBody>
      </p:sp>
      <p:pic>
        <p:nvPicPr>
          <p:cNvPr id="114" name="Picture 2" descr="Children's Coloring Pages – PRINTABLE Kids Worksheets"/>
          <p:cNvPicPr/>
          <p:nvPr/>
        </p:nvPicPr>
        <p:blipFill>
          <a:blip r:embed="rId1"/>
          <a:stretch/>
        </p:blipFill>
        <p:spPr>
          <a:xfrm>
            <a:off x="2754000" y="1711080"/>
            <a:ext cx="3978000" cy="4546440"/>
          </a:xfrm>
          <a:prstGeom prst="rect">
            <a:avLst/>
          </a:prstGeom>
          <a:ln w="0">
            <a:noFill/>
          </a:ln>
        </p:spPr>
      </p:pic>
      <p:sp>
        <p:nvSpPr>
          <p:cNvPr id="115" name="TextBox 5"/>
          <p:cNvSpPr/>
          <p:nvPr/>
        </p:nvSpPr>
        <p:spPr>
          <a:xfrm>
            <a:off x="6690600" y="1476000"/>
            <a:ext cx="614160" cy="49676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p:txBody>
      </p:sp>
      <p:sp>
        <p:nvSpPr>
          <p:cNvPr id="116" name="TextBox 7"/>
          <p:cNvSpPr/>
          <p:nvPr/>
        </p:nvSpPr>
        <p:spPr>
          <a:xfrm>
            <a:off x="7805160" y="1690560"/>
            <a:ext cx="3548160" cy="3747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If I gain an electron, I’ll have an overall -1 charge.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If you give me an electron, you’ll have an overall +1 charge.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Our opposite charges will cause us to be together forever!</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7"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Lithium had already figured that out</a:t>
            </a:r>
            <a:endParaRPr b="0" lang="en-US" sz="4400" spc="-1" strike="noStrike">
              <a:solidFill>
                <a:srgbClr val="000000"/>
              </a:solidFill>
              <a:latin typeface="Arial"/>
            </a:endParaRPr>
          </a:p>
        </p:txBody>
      </p:sp>
      <p:pic>
        <p:nvPicPr>
          <p:cNvPr id="118" name="Picture 2" descr="25 Printable Coloring Pages for Kids"/>
          <p:cNvPicPr/>
          <p:nvPr/>
        </p:nvPicPr>
        <p:blipFill>
          <a:blip r:embed="rId1"/>
          <a:stretch/>
        </p:blipFill>
        <p:spPr>
          <a:xfrm>
            <a:off x="1929600" y="1690560"/>
            <a:ext cx="3978000" cy="3978000"/>
          </a:xfrm>
          <a:prstGeom prst="rect">
            <a:avLst/>
          </a:prstGeom>
          <a:ln w="0">
            <a:noFill/>
          </a:ln>
        </p:spPr>
      </p:pic>
      <p:sp>
        <p:nvSpPr>
          <p:cNvPr id="119" name="TextBox 4"/>
          <p:cNvSpPr/>
          <p:nvPr/>
        </p:nvSpPr>
        <p:spPr>
          <a:xfrm>
            <a:off x="5947560" y="1968120"/>
            <a:ext cx="6714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600" spc="-1" strike="noStrike">
                <a:solidFill>
                  <a:schemeClr val="dk1"/>
                </a:solidFill>
                <a:latin typeface="Calibri"/>
              </a:rPr>
              <a:t>e</a:t>
            </a:r>
            <a:endParaRPr b="0" lang="en-US" sz="3600" spc="-1" strike="noStrike">
              <a:solidFill>
                <a:srgbClr val="000000"/>
              </a:solidFill>
              <a:latin typeface="Arial"/>
            </a:endParaRPr>
          </a:p>
        </p:txBody>
      </p:sp>
      <p:sp>
        <p:nvSpPr>
          <p:cNvPr id="120" name="TextBox 5"/>
          <p:cNvSpPr/>
          <p:nvPr/>
        </p:nvSpPr>
        <p:spPr>
          <a:xfrm>
            <a:off x="7576560" y="2302200"/>
            <a:ext cx="4114080" cy="2649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 know.  That’s what I was getting at.  You’ll have a negative charge, I’ll have a positive charge, and we’ll be together forever and ever and ever and ever and ever and ever and ever and ever… </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1" name="PlaceHolder 1"/>
          <p:cNvSpPr>
            <a:spLocks noGrp="1"/>
          </p:cNvSpPr>
          <p:nvPr>
            <p:ph type="title"/>
          </p:nvPr>
        </p:nvSpPr>
        <p:spPr>
          <a:xfrm>
            <a:off x="838080" y="365040"/>
            <a:ext cx="10514880" cy="2067120"/>
          </a:xfrm>
          <a:prstGeom prst="rect">
            <a:avLst/>
          </a:prstGeom>
          <a:noFill/>
          <a:ln w="0">
            <a:noFill/>
          </a:ln>
        </p:spPr>
        <p:txBody>
          <a:bodyPr lIns="91440" rIns="91440" tIns="45720" bIns="45720" anchor="ctr">
            <a:normAutofit/>
          </a:bodyPr>
          <a:p>
            <a:pPr indent="0" defTabSz="914400">
              <a:lnSpc>
                <a:spcPct val="90000"/>
              </a:lnSpc>
              <a:buNone/>
              <a:tabLst>
                <a:tab algn="l" pos="0"/>
              </a:tabLst>
            </a:pPr>
            <a:r>
              <a:rPr b="0" lang="en-US" sz="4400" spc="-1" strike="noStrike">
                <a:solidFill>
                  <a:schemeClr val="dk1"/>
                </a:solidFill>
                <a:latin typeface="Calibri Light"/>
              </a:rPr>
              <a:t>Though chlorine was kind of creeped out by how many times lithium said “and ever”, she decided to take an electron from lithium.</a:t>
            </a:r>
            <a:endParaRPr b="0" lang="en-US" sz="4400" spc="-1" strike="noStrike">
              <a:solidFill>
                <a:srgbClr val="000000"/>
              </a:solidFill>
              <a:latin typeface="Arial"/>
            </a:endParaRPr>
          </a:p>
        </p:txBody>
      </p:sp>
      <p:pic>
        <p:nvPicPr>
          <p:cNvPr id="122" name="Picture 2" descr="25 Printable Coloring Pages for Kids"/>
          <p:cNvPicPr/>
          <p:nvPr/>
        </p:nvPicPr>
        <p:blipFill>
          <a:blip r:embed="rId1"/>
          <a:stretch/>
        </p:blipFill>
        <p:spPr>
          <a:xfrm>
            <a:off x="1652040" y="2432880"/>
            <a:ext cx="3978000" cy="3978000"/>
          </a:xfrm>
          <a:prstGeom prst="rect">
            <a:avLst/>
          </a:prstGeom>
          <a:ln w="0">
            <a:noFill/>
          </a:ln>
        </p:spPr>
      </p:pic>
      <p:sp>
        <p:nvSpPr>
          <p:cNvPr id="123" name="TextBox 4"/>
          <p:cNvSpPr/>
          <p:nvPr/>
        </p:nvSpPr>
        <p:spPr>
          <a:xfrm>
            <a:off x="5670000" y="2710440"/>
            <a:ext cx="6714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600" spc="-1" strike="noStrike">
                <a:solidFill>
                  <a:schemeClr val="dk1"/>
                </a:solidFill>
                <a:latin typeface="Calibri"/>
              </a:rPr>
              <a:t>e</a:t>
            </a:r>
            <a:endParaRPr b="0" lang="en-US" sz="3600" spc="-1" strike="noStrike">
              <a:solidFill>
                <a:srgbClr val="000000"/>
              </a:solidFill>
              <a:latin typeface="Arial"/>
            </a:endParaRPr>
          </a:p>
        </p:txBody>
      </p:sp>
      <p:pic>
        <p:nvPicPr>
          <p:cNvPr id="124" name="Picture 2" descr="Children's Coloring Pages – PRINTABLE Kids Worksheets"/>
          <p:cNvPicPr/>
          <p:nvPr/>
        </p:nvPicPr>
        <p:blipFill>
          <a:blip r:embed="rId2"/>
          <a:stretch/>
        </p:blipFill>
        <p:spPr>
          <a:xfrm>
            <a:off x="7048440" y="2226600"/>
            <a:ext cx="3978000" cy="4546440"/>
          </a:xfrm>
          <a:prstGeom prst="rect">
            <a:avLst/>
          </a:prstGeom>
          <a:ln w="0">
            <a:noFill/>
          </a:ln>
        </p:spPr>
      </p:pic>
      <p:sp>
        <p:nvSpPr>
          <p:cNvPr id="125" name="TextBox 6"/>
          <p:cNvSpPr/>
          <p:nvPr/>
        </p:nvSpPr>
        <p:spPr>
          <a:xfrm>
            <a:off x="11085840" y="1679040"/>
            <a:ext cx="614160" cy="49676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title"/>
          </p:nvPr>
        </p:nvSpPr>
        <p:spPr>
          <a:xfrm>
            <a:off x="838080" y="365040"/>
            <a:ext cx="10514880" cy="19854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000" spc="-1" strike="noStrike">
                <a:solidFill>
                  <a:schemeClr val="dk1"/>
                </a:solidFill>
                <a:latin typeface="Calibri Light"/>
              </a:rPr>
              <a:t>This gave lithium a +1 charge and chlorine a -1 charge.  As a result, they stuck together forever to make the ionic compond LiCl.</a:t>
            </a:r>
            <a:endParaRPr b="0" lang="en-US" sz="4000" spc="-1" strike="noStrike">
              <a:solidFill>
                <a:srgbClr val="000000"/>
              </a:solidFill>
              <a:latin typeface="Arial"/>
            </a:endParaRPr>
          </a:p>
        </p:txBody>
      </p:sp>
      <p:pic>
        <p:nvPicPr>
          <p:cNvPr id="127" name="Picture 2" descr="25 Printable Coloring Pages for Kids"/>
          <p:cNvPicPr/>
          <p:nvPr/>
        </p:nvPicPr>
        <p:blipFill>
          <a:blip r:embed="rId1"/>
          <a:stretch/>
        </p:blipFill>
        <p:spPr>
          <a:xfrm>
            <a:off x="1357920" y="2468880"/>
            <a:ext cx="3978000" cy="3978000"/>
          </a:xfrm>
          <a:prstGeom prst="rect">
            <a:avLst/>
          </a:prstGeom>
          <a:ln w="0">
            <a:noFill/>
          </a:ln>
        </p:spPr>
      </p:pic>
      <p:sp>
        <p:nvSpPr>
          <p:cNvPr id="128" name="TextBox 4"/>
          <p:cNvSpPr/>
          <p:nvPr/>
        </p:nvSpPr>
        <p:spPr>
          <a:xfrm>
            <a:off x="10646280" y="6211800"/>
            <a:ext cx="6714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600" spc="-1" strike="noStrike">
                <a:solidFill>
                  <a:schemeClr val="dk1"/>
                </a:solidFill>
                <a:latin typeface="Calibri"/>
              </a:rPr>
              <a:t>e</a:t>
            </a:r>
            <a:endParaRPr b="0" lang="en-US" sz="3600" spc="-1" strike="noStrike">
              <a:solidFill>
                <a:srgbClr val="000000"/>
              </a:solidFill>
              <a:latin typeface="Arial"/>
            </a:endParaRPr>
          </a:p>
        </p:txBody>
      </p:sp>
      <p:pic>
        <p:nvPicPr>
          <p:cNvPr id="129" name="Picture 2" descr="Children's Coloring Pages – PRINTABLE Kids Worksheets"/>
          <p:cNvPicPr/>
          <p:nvPr/>
        </p:nvPicPr>
        <p:blipFill>
          <a:blip r:embed="rId2"/>
          <a:stretch/>
        </p:blipFill>
        <p:spPr>
          <a:xfrm>
            <a:off x="6607800" y="2092680"/>
            <a:ext cx="3978000" cy="4546440"/>
          </a:xfrm>
          <a:prstGeom prst="rect">
            <a:avLst/>
          </a:prstGeom>
          <a:ln w="0">
            <a:noFill/>
          </a:ln>
        </p:spPr>
      </p:pic>
      <p:sp>
        <p:nvSpPr>
          <p:cNvPr id="130" name="TextBox 6"/>
          <p:cNvSpPr/>
          <p:nvPr/>
        </p:nvSpPr>
        <p:spPr>
          <a:xfrm>
            <a:off x="10644840" y="1623240"/>
            <a:ext cx="614160" cy="49676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e</a:t>
            </a:r>
            <a:endParaRPr b="0" lang="en-US" sz="3200" spc="-1" strike="noStrike">
              <a:solidFill>
                <a:srgbClr val="000000"/>
              </a:solidFill>
              <a:latin typeface="Arial"/>
            </a:endParaRPr>
          </a:p>
        </p:txBody>
      </p:sp>
      <p:sp>
        <p:nvSpPr>
          <p:cNvPr id="131" name="TextBox 7"/>
          <p:cNvSpPr/>
          <p:nvPr/>
        </p:nvSpPr>
        <p:spPr>
          <a:xfrm>
            <a:off x="2370240" y="2351160"/>
            <a:ext cx="1515240" cy="18421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1500" spc="-1" strike="noStrike">
                <a:solidFill>
                  <a:schemeClr val="dk1"/>
                </a:solidFill>
                <a:latin typeface="Calibri"/>
              </a:rPr>
              <a:t>+</a:t>
            </a:r>
            <a:endParaRPr b="0" lang="en-US" sz="11500" spc="-1" strike="noStrike">
              <a:solidFill>
                <a:srgbClr val="000000"/>
              </a:solidFill>
              <a:latin typeface="Arial"/>
            </a:endParaRPr>
          </a:p>
        </p:txBody>
      </p:sp>
      <p:sp>
        <p:nvSpPr>
          <p:cNvPr id="132" name="TextBox 9"/>
          <p:cNvSpPr/>
          <p:nvPr/>
        </p:nvSpPr>
        <p:spPr>
          <a:xfrm>
            <a:off x="6596640" y="2190960"/>
            <a:ext cx="1109520" cy="15526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9600" spc="-1" strike="noStrike">
                <a:solidFill>
                  <a:schemeClr val="dk1"/>
                </a:solidFill>
                <a:latin typeface="Calibri"/>
              </a:rPr>
              <a:t>_</a:t>
            </a:r>
            <a:endParaRPr b="0" lang="en-US" sz="9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3"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And they lived happily ever after</a:t>
            </a:r>
            <a:endParaRPr b="0" lang="en-US" sz="4400" spc="-1" strike="noStrike">
              <a:solidFill>
                <a:srgbClr val="000000"/>
              </a:solidFill>
              <a:latin typeface="Arial"/>
            </a:endParaRPr>
          </a:p>
        </p:txBody>
      </p:sp>
      <p:pic>
        <p:nvPicPr>
          <p:cNvPr id="134" name="Picture 2" descr="Boots The Monkey png images | PNGWing"/>
          <p:cNvPicPr/>
          <p:nvPr/>
        </p:nvPicPr>
        <p:blipFill>
          <a:blip r:embed="rId1"/>
          <a:stretch/>
        </p:blipFill>
        <p:spPr>
          <a:xfrm>
            <a:off x="2013840" y="1690560"/>
            <a:ext cx="3117600" cy="3914640"/>
          </a:xfrm>
          <a:prstGeom prst="rect">
            <a:avLst/>
          </a:prstGeom>
          <a:ln w="0">
            <a:noFill/>
          </a:ln>
        </p:spPr>
      </p:pic>
      <p:sp>
        <p:nvSpPr>
          <p:cNvPr id="135" name="TextBox 3"/>
          <p:cNvSpPr/>
          <p:nvPr/>
        </p:nvSpPr>
        <p:spPr>
          <a:xfrm>
            <a:off x="6095880" y="1690560"/>
            <a:ext cx="5610960" cy="3381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600" spc="-1" strike="noStrike">
                <a:solidFill>
                  <a:schemeClr val="dk1"/>
                </a:solidFill>
                <a:latin typeface="Calibri"/>
              </a:rPr>
              <a:t>Until the monkey started hallucinating.</a:t>
            </a:r>
            <a:endParaRPr b="0" lang="en-US" sz="3600" spc="-1" strike="noStrike">
              <a:solidFill>
                <a:srgbClr val="000000"/>
              </a:solidFill>
              <a:latin typeface="Arial"/>
            </a:endParaRPr>
          </a:p>
          <a:p>
            <a:pPr defTabSz="914400">
              <a:lnSpc>
                <a:spcPct val="100000"/>
              </a:lnSpc>
            </a:pPr>
            <a:endParaRPr b="0" lang="en-US" sz="3600" spc="-1" strike="noStrike">
              <a:solidFill>
                <a:srgbClr val="000000"/>
              </a:solidFill>
              <a:latin typeface="Arial"/>
            </a:endParaRPr>
          </a:p>
          <a:p>
            <a:pPr defTabSz="914400">
              <a:lnSpc>
                <a:spcPct val="100000"/>
              </a:lnSpc>
            </a:pPr>
            <a:endParaRPr b="0" lang="en-US" sz="3600" spc="-1" strike="noStrike">
              <a:solidFill>
                <a:srgbClr val="000000"/>
              </a:solidFill>
              <a:latin typeface="Arial"/>
            </a:endParaRPr>
          </a:p>
          <a:p>
            <a:pPr defTabSz="914400">
              <a:lnSpc>
                <a:spcPct val="100000"/>
              </a:lnSpc>
            </a:pPr>
            <a:r>
              <a:rPr b="0" lang="en-US" sz="3600" spc="-1" strike="noStrike">
                <a:solidFill>
                  <a:schemeClr val="dk1"/>
                </a:solidFill>
                <a:latin typeface="Calibri"/>
              </a:rPr>
              <a:t>But that’s a story for another time.</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5" name="PlaceHolder 1"/>
          <p:cNvSpPr>
            <a:spLocks noGrp="1"/>
          </p:cNvSpPr>
          <p:nvPr>
            <p:ph type="title"/>
          </p:nvPr>
        </p:nvSpPr>
        <p:spPr>
          <a:xfrm>
            <a:off x="816120" y="83016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7200" spc="-1" strike="noStrike">
                <a:solidFill>
                  <a:schemeClr val="dk1"/>
                </a:solidFill>
                <a:latin typeface="Calibri Light"/>
              </a:rPr>
              <a:t>The octet rule </a:t>
            </a:r>
            <a:br>
              <a:rPr sz="4400"/>
            </a:br>
            <a:r>
              <a:rPr b="1" lang="en-US" sz="4400" spc="-1" strike="noStrike">
                <a:solidFill>
                  <a:schemeClr val="dk1"/>
                </a:solidFill>
                <a:latin typeface="Calibri Light"/>
              </a:rPr>
              <a:t>	</a:t>
            </a:r>
            <a:r>
              <a:rPr b="1" lang="en-US" sz="4400" spc="-1" strike="noStrike">
                <a:solidFill>
                  <a:schemeClr val="dk1"/>
                </a:solidFill>
                <a:latin typeface="Calibri Light"/>
              </a:rPr>
              <a:t>	</a:t>
            </a:r>
            <a:r>
              <a:rPr b="1" lang="en-US" sz="4400" spc="-1" strike="noStrike">
                <a:solidFill>
                  <a:schemeClr val="dk1"/>
                </a:solidFill>
                <a:latin typeface="Calibri Light"/>
              </a:rPr>
              <a:t>	</a:t>
            </a:r>
            <a:r>
              <a:rPr b="1" lang="en-US" sz="4400" spc="-1" strike="noStrike">
                <a:solidFill>
                  <a:schemeClr val="dk1"/>
                </a:solidFill>
                <a:latin typeface="Calibri Light"/>
              </a:rPr>
              <a:t>	</a:t>
            </a:r>
            <a:r>
              <a:rPr b="1" lang="en-US" sz="4400" spc="-1" strike="noStrike">
                <a:solidFill>
                  <a:schemeClr val="dk1"/>
                </a:solidFill>
                <a:latin typeface="Calibri Light"/>
              </a:rPr>
              <a:t>	</a:t>
            </a:r>
            <a:r>
              <a:rPr b="1" lang="en-US" sz="2800" spc="-1" strike="noStrike">
                <a:solidFill>
                  <a:schemeClr val="dk1"/>
                </a:solidFill>
                <a:latin typeface="Calibri Light"/>
              </a:rPr>
              <a:t>(i.e. most important rule ever):</a:t>
            </a:r>
            <a:endParaRPr b="0" lang="en-US" sz="2800" spc="-1" strike="noStrike">
              <a:solidFill>
                <a:srgbClr val="000000"/>
              </a:solidFill>
              <a:latin typeface="Arial"/>
            </a:endParaRPr>
          </a:p>
        </p:txBody>
      </p:sp>
      <p:sp>
        <p:nvSpPr>
          <p:cNvPr id="56" name="PlaceHolder 2"/>
          <p:cNvSpPr>
            <a:spLocks noGrp="1"/>
          </p:cNvSpPr>
          <p:nvPr>
            <p:ph/>
          </p:nvPr>
        </p:nvSpPr>
        <p:spPr>
          <a:xfrm>
            <a:off x="766800" y="1764360"/>
            <a:ext cx="10514880" cy="201744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endParaRPr b="0" lang="en-US" sz="6600" spc="-1" strike="noStrike">
              <a:solidFill>
                <a:srgbClr val="000000"/>
              </a:solidFill>
              <a:latin typeface="Arial"/>
            </a:endParaRPr>
          </a:p>
          <a:p>
            <a:pPr indent="0" algn="ctr" defTabSz="914400">
              <a:lnSpc>
                <a:spcPct val="90000"/>
              </a:lnSpc>
              <a:spcBef>
                <a:spcPts val="1001"/>
              </a:spcBef>
              <a:buNone/>
              <a:tabLst>
                <a:tab algn="l" pos="0"/>
              </a:tabLst>
            </a:pPr>
            <a:r>
              <a:rPr b="0" lang="en-US" sz="6600" spc="-1" strike="noStrike">
                <a:solidFill>
                  <a:schemeClr val="dk1"/>
                </a:solidFill>
                <a:latin typeface="Calibri"/>
              </a:rPr>
              <a:t>All elements want to be like the nearest noble gas.</a:t>
            </a:r>
            <a:endParaRPr b="0" lang="en-US" sz="6600" spc="-1" strike="noStrike">
              <a:solidFill>
                <a:srgbClr val="000000"/>
              </a:solidFill>
              <a:latin typeface="Arial"/>
            </a:endParaRPr>
          </a:p>
        </p:txBody>
      </p:sp>
      <p:sp>
        <p:nvSpPr>
          <p:cNvPr id="57" name="TextBox 4"/>
          <p:cNvSpPr/>
          <p:nvPr/>
        </p:nvSpPr>
        <p:spPr>
          <a:xfrm>
            <a:off x="7270200" y="5822640"/>
            <a:ext cx="4921200" cy="4554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400" spc="-1" strike="noStrike">
                <a:solidFill>
                  <a:schemeClr val="dk1"/>
                </a:solidFill>
                <a:latin typeface="Calibri"/>
              </a:rPr>
              <a:t>How?  By gaining or losing electrons</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6" name="PlaceHolder 1"/>
          <p:cNvSpPr>
            <a:spLocks noGrp="1"/>
          </p:cNvSpPr>
          <p:nvPr>
            <p:ph type="title"/>
          </p:nvPr>
        </p:nvSpPr>
        <p:spPr>
          <a:xfrm>
            <a:off x="1040040" y="105372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I hope you enjoyed that extremely educational story.</a:t>
            </a:r>
            <a:endParaRPr b="0" lang="en-US" sz="4400" spc="-1" strike="noStrike">
              <a:solidFill>
                <a:srgbClr val="000000"/>
              </a:solidFill>
              <a:latin typeface="Arial"/>
            </a:endParaRPr>
          </a:p>
        </p:txBody>
      </p:sp>
      <p:sp>
        <p:nvSpPr>
          <p:cNvPr id="137" name="TextBox 4"/>
          <p:cNvSpPr/>
          <p:nvPr/>
        </p:nvSpPr>
        <p:spPr>
          <a:xfrm>
            <a:off x="1523880" y="3228480"/>
            <a:ext cx="4571280" cy="1370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Now, let’s discuss what all of this means for the properties of ionic compounds.</a:t>
            </a:r>
            <a:endParaRPr b="0" lang="en-US" sz="2800" spc="-1" strike="noStrike">
              <a:solidFill>
                <a:srgbClr val="000000"/>
              </a:solidFill>
              <a:latin typeface="Arial"/>
            </a:endParaRPr>
          </a:p>
        </p:txBody>
      </p:sp>
      <p:pic>
        <p:nvPicPr>
          <p:cNvPr id="138" name="Picture 2" descr="Yay! text comic typeface clipart spiky bubble | free image by rawpixel.com  / Baifern | Clip art, Drawing illustrations, Mood board design"/>
          <p:cNvPicPr/>
          <p:nvPr/>
        </p:nvPicPr>
        <p:blipFill>
          <a:blip r:embed="rId1"/>
          <a:stretch/>
        </p:blipFill>
        <p:spPr>
          <a:xfrm>
            <a:off x="7581960" y="2484720"/>
            <a:ext cx="3318840" cy="3318840"/>
          </a:xfrm>
          <a:prstGeom prst="rect">
            <a:avLst/>
          </a:prstGeom>
          <a:ln w="0">
            <a:noFill/>
          </a:ln>
        </p:spPr>
      </p:pic>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The properties of ionic compounds reflects the way in which ions bond</a:t>
            </a:r>
            <a:endParaRPr b="0" lang="en-US" sz="4400" spc="-1" strike="noStrike">
              <a:solidFill>
                <a:srgbClr val="000000"/>
              </a:solidFill>
              <a:latin typeface="Arial"/>
            </a:endParaRPr>
          </a:p>
        </p:txBody>
      </p:sp>
      <p:sp>
        <p:nvSpPr>
          <p:cNvPr id="140" name="TextBox 4"/>
          <p:cNvSpPr/>
          <p:nvPr/>
        </p:nvSpPr>
        <p:spPr>
          <a:xfrm>
            <a:off x="1199520" y="2266560"/>
            <a:ext cx="5628960" cy="3078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Keep in mind, there’s NEVER just one cation and one anion present.  Instead, there are trillions of atoms giving electrons to each other, resulting in great big blocks of ions all held together by electrostatic interactions.</a:t>
            </a:r>
            <a:endParaRPr b="0" lang="en-US" sz="2800" spc="-1" strike="noStrike">
              <a:solidFill>
                <a:srgbClr val="000000"/>
              </a:solidFill>
              <a:latin typeface="Arial"/>
            </a:endParaRPr>
          </a:p>
        </p:txBody>
      </p:sp>
      <p:pic>
        <p:nvPicPr>
          <p:cNvPr id="141" name="Picture 2" descr="4 Crystals and Crystallization – Mineralogy"/>
          <p:cNvPicPr/>
          <p:nvPr/>
        </p:nvPicPr>
        <p:blipFill>
          <a:blip r:embed="rId1"/>
          <a:stretch/>
        </p:blipFill>
        <p:spPr>
          <a:xfrm>
            <a:off x="7499160" y="1321920"/>
            <a:ext cx="4158720" cy="499752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2"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Important note!</a:t>
            </a:r>
            <a:r>
              <a:rPr b="1" lang="en-US" sz="4400" spc="-1" strike="noStrike">
                <a:solidFill>
                  <a:schemeClr val="dk1"/>
                </a:solidFill>
                <a:latin typeface="Calibri Light"/>
              </a:rPr>
              <a:t>	</a:t>
            </a:r>
            <a:endParaRPr b="0" lang="en-US" sz="4400" spc="-1" strike="noStrike">
              <a:solidFill>
                <a:srgbClr val="000000"/>
              </a:solidFill>
              <a:latin typeface="Arial"/>
            </a:endParaRPr>
          </a:p>
        </p:txBody>
      </p:sp>
      <p:sp>
        <p:nvSpPr>
          <p:cNvPr id="143" name="PlaceHolder 2"/>
          <p:cNvSpPr>
            <a:spLocks noGrp="1"/>
          </p:cNvSpPr>
          <p:nvPr>
            <p:ph/>
          </p:nvPr>
        </p:nvSpPr>
        <p:spPr>
          <a:xfrm>
            <a:off x="838080" y="1825560"/>
            <a:ext cx="10514880" cy="752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These properties are </a:t>
            </a:r>
            <a:r>
              <a:rPr b="0" lang="en-US" sz="2800" spc="-1" strike="noStrike" u="sng">
                <a:solidFill>
                  <a:schemeClr val="dk1"/>
                </a:solidFill>
                <a:uFillTx/>
                <a:latin typeface="Calibri"/>
              </a:rPr>
              <a:t>general</a:t>
            </a:r>
            <a:r>
              <a:rPr b="0" lang="en-US" sz="2800" spc="-1" strike="noStrike">
                <a:solidFill>
                  <a:schemeClr val="dk1"/>
                </a:solidFill>
                <a:latin typeface="Calibri"/>
              </a:rPr>
              <a:t> rules and may not apply to all cases!  </a:t>
            </a:r>
            <a:endParaRPr b="0" lang="en-US" sz="2800" spc="-1" strike="noStrike">
              <a:solidFill>
                <a:srgbClr val="000000"/>
              </a:solidFill>
              <a:latin typeface="Arial"/>
            </a:endParaRPr>
          </a:p>
        </p:txBody>
      </p:sp>
      <p:pic>
        <p:nvPicPr>
          <p:cNvPr id="144" name="Picture 2" descr="Purple Pain: A New Barney Docuseries Looks at the Darker Side of the  Dinosaur"/>
          <p:cNvPicPr/>
          <p:nvPr/>
        </p:nvPicPr>
        <p:blipFill>
          <a:blip r:embed="rId1"/>
          <a:stretch/>
        </p:blipFill>
        <p:spPr>
          <a:xfrm>
            <a:off x="1343160" y="2814480"/>
            <a:ext cx="5699880" cy="3205800"/>
          </a:xfrm>
          <a:prstGeom prst="rect">
            <a:avLst/>
          </a:prstGeom>
          <a:ln w="0">
            <a:noFill/>
          </a:ln>
        </p:spPr>
      </p:pic>
      <p:sp>
        <p:nvSpPr>
          <p:cNvPr id="145" name="TextBox 3"/>
          <p:cNvSpPr/>
          <p:nvPr/>
        </p:nvSpPr>
        <p:spPr>
          <a:xfrm>
            <a:off x="7243920" y="3817080"/>
            <a:ext cx="441396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It’s just like Barney – if you think that this hideous purple freak is exactly the same as other dinosaurs, you’re wrong!</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6"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1) Ionic compounds are crystalline</a:t>
            </a:r>
            <a:endParaRPr b="0" lang="en-US" sz="4400" spc="-1" strike="noStrike">
              <a:solidFill>
                <a:srgbClr val="000000"/>
              </a:solidFill>
              <a:latin typeface="Arial"/>
            </a:endParaRPr>
          </a:p>
        </p:txBody>
      </p:sp>
      <p:sp>
        <p:nvSpPr>
          <p:cNvPr id="147" name="PlaceHolder 2"/>
          <p:cNvSpPr>
            <a:spLocks noGrp="1"/>
          </p:cNvSpPr>
          <p:nvPr>
            <p:ph/>
          </p:nvPr>
        </p:nvSpPr>
        <p:spPr>
          <a:xfrm>
            <a:off x="838080" y="1825560"/>
            <a:ext cx="5446080" cy="43506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pc="-1" strike="noStrike">
                <a:solidFill>
                  <a:schemeClr val="dk1"/>
                </a:solidFill>
                <a:latin typeface="Calibri"/>
              </a:rPr>
              <a:t>A crystal is when you have regular patterns of atoms or ions arranged to form a larger structure.  As a result, ionic compounds, by definition, are crystalline solids.</a:t>
            </a:r>
            <a:endParaRPr b="0" lang="en-US" sz="2400" spc="-1" strike="noStrike">
              <a:solidFill>
                <a:srgbClr val="000000"/>
              </a:solidFill>
              <a:latin typeface="Arial"/>
            </a:endParaRPr>
          </a:p>
          <a:p>
            <a:pPr indent="0" defTabSz="914400">
              <a:lnSpc>
                <a:spcPct val="90000"/>
              </a:lnSpc>
              <a:spcBef>
                <a:spcPts val="1001"/>
              </a:spcBef>
              <a:buNone/>
              <a:tabLst>
                <a:tab algn="l" pos="0"/>
              </a:tabLst>
            </a:pPr>
            <a:endParaRPr b="0" lang="en-US" sz="2400" spc="-1" strike="noStrike">
              <a:solidFill>
                <a:srgbClr val="000000"/>
              </a:solidFill>
              <a:latin typeface="Arial"/>
            </a:endParaRPr>
          </a:p>
          <a:p>
            <a:pPr marL="228600" indent="-228600" defTabSz="914400">
              <a:lnSpc>
                <a:spcPct val="90000"/>
              </a:lnSpc>
              <a:spcBef>
                <a:spcPts val="1001"/>
              </a:spcBef>
              <a:buClr>
                <a:srgbClr val="000000"/>
              </a:buClr>
              <a:buFont typeface="Arial"/>
              <a:buChar char="•"/>
              <a:tabLst>
                <a:tab algn="l" pos="0"/>
              </a:tabLst>
            </a:pPr>
            <a:r>
              <a:rPr b="1" lang="en-US" sz="2400" spc="-1" strike="noStrike">
                <a:solidFill>
                  <a:schemeClr val="dk1"/>
                </a:solidFill>
                <a:latin typeface="Calibri"/>
              </a:rPr>
              <a:t>Crystal lattices</a:t>
            </a:r>
            <a:r>
              <a:rPr b="0" lang="en-US" sz="2400" spc="-1" strike="noStrike">
                <a:solidFill>
                  <a:schemeClr val="dk1"/>
                </a:solidFill>
                <a:latin typeface="Calibri"/>
              </a:rPr>
              <a:t> are the long-term arrangement of ions in the crystal.</a:t>
            </a:r>
            <a:endParaRPr b="0" lang="en-US" sz="2400" spc="-1" strike="noStrike">
              <a:solidFill>
                <a:srgbClr val="000000"/>
              </a:solidFill>
              <a:latin typeface="Arial"/>
            </a:endParaRPr>
          </a:p>
          <a:p>
            <a:pPr indent="0" defTabSz="914400">
              <a:lnSpc>
                <a:spcPct val="90000"/>
              </a:lnSpc>
              <a:spcBef>
                <a:spcPts val="1001"/>
              </a:spcBef>
              <a:buNone/>
              <a:tabLst>
                <a:tab algn="l" pos="0"/>
              </a:tabLst>
            </a:pPr>
            <a:endParaRPr b="0" lang="en-US" sz="2400" spc="-1" strike="noStrike">
              <a:solidFill>
                <a:srgbClr val="000000"/>
              </a:solidFill>
              <a:latin typeface="Arial"/>
            </a:endParaRPr>
          </a:p>
          <a:p>
            <a:pPr marL="228600" indent="-228600" defTabSz="914400">
              <a:lnSpc>
                <a:spcPct val="90000"/>
              </a:lnSpc>
              <a:spcBef>
                <a:spcPts val="1001"/>
              </a:spcBef>
              <a:buClr>
                <a:srgbClr val="000000"/>
              </a:buClr>
              <a:buFont typeface="Arial"/>
              <a:buChar char="•"/>
              <a:tabLst>
                <a:tab algn="l" pos="0"/>
              </a:tabLst>
            </a:pPr>
            <a:r>
              <a:rPr b="0" lang="en-US" sz="2400" spc="-1" strike="noStrike">
                <a:solidFill>
                  <a:schemeClr val="dk1"/>
                </a:solidFill>
                <a:latin typeface="Calibri"/>
              </a:rPr>
              <a:t>These large crystals are made of smaller, repeating </a:t>
            </a:r>
            <a:r>
              <a:rPr b="1" lang="en-US" sz="2400" spc="-1" strike="noStrike">
                <a:solidFill>
                  <a:schemeClr val="dk1"/>
                </a:solidFill>
                <a:latin typeface="Calibri"/>
              </a:rPr>
              <a:t>unit cells</a:t>
            </a:r>
            <a:r>
              <a:rPr b="0" lang="en-US" sz="2400" spc="-1" strike="noStrike">
                <a:solidFill>
                  <a:schemeClr val="dk1"/>
                </a:solidFill>
                <a:latin typeface="Calibri"/>
              </a:rPr>
              <a:t>.</a:t>
            </a:r>
            <a:endParaRPr b="0" lang="en-US" sz="2400" spc="-1" strike="noStrike">
              <a:solidFill>
                <a:srgbClr val="000000"/>
              </a:solidFill>
              <a:latin typeface="Arial"/>
            </a:endParaRPr>
          </a:p>
          <a:p>
            <a:pPr indent="0" defTabSz="914400">
              <a:lnSpc>
                <a:spcPct val="90000"/>
              </a:lnSpc>
              <a:spcBef>
                <a:spcPts val="1001"/>
              </a:spcBef>
              <a:buNone/>
              <a:tabLst>
                <a:tab algn="l" pos="0"/>
              </a:tabLst>
            </a:pPr>
            <a:endParaRPr b="0" lang="en-US" sz="2800" spc="-1" strike="noStrike">
              <a:solidFill>
                <a:srgbClr val="000000"/>
              </a:solidFill>
              <a:latin typeface="Arial"/>
            </a:endParaRPr>
          </a:p>
        </p:txBody>
      </p:sp>
      <p:pic>
        <p:nvPicPr>
          <p:cNvPr id="148" name="Picture 2" descr="Crystal Lattice — Structure &amp; Formation - Expii"/>
          <p:cNvPicPr/>
          <p:nvPr/>
        </p:nvPicPr>
        <p:blipFill>
          <a:blip r:embed="rId1"/>
          <a:stretch/>
        </p:blipFill>
        <p:spPr>
          <a:xfrm>
            <a:off x="6562080" y="1825560"/>
            <a:ext cx="5221440" cy="4058640"/>
          </a:xfrm>
          <a:prstGeom prst="rect">
            <a:avLst/>
          </a:prstGeom>
          <a:ln w="0">
            <a:noFill/>
          </a:ln>
        </p:spPr>
      </p:pic>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9"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2) Ionic compounds have high melting and boiling points</a:t>
            </a:r>
            <a:endParaRPr b="0" lang="en-US" sz="4400" spc="-1" strike="noStrike">
              <a:solidFill>
                <a:srgbClr val="000000"/>
              </a:solidFill>
              <a:latin typeface="Arial"/>
            </a:endParaRPr>
          </a:p>
        </p:txBody>
      </p:sp>
      <p:sp>
        <p:nvSpPr>
          <p:cNvPr id="150" name="PlaceHolder 2"/>
          <p:cNvSpPr>
            <a:spLocks noGrp="1"/>
          </p:cNvSpPr>
          <p:nvPr>
            <p:ph/>
          </p:nvPr>
        </p:nvSpPr>
        <p:spPr>
          <a:xfrm>
            <a:off x="838080" y="1825560"/>
            <a:ext cx="6152040" cy="4350600"/>
          </a:xfrm>
          <a:prstGeom prst="rect">
            <a:avLst/>
          </a:prstGeom>
          <a:noFill/>
          <a:ln w="0">
            <a:noFill/>
          </a:ln>
        </p:spPr>
        <p:txBody>
          <a:bodyPr lIns="91440" rIns="91440" tIns="45720" bIns="45720" anchor="t">
            <a:normAutofit fontScale="93333"/>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This is caused by the very strong attraction between all of the cations and anions in the crystal.</a:t>
            </a:r>
            <a:endParaRPr b="0" lang="en-US" sz="2800" spc="-1" strike="noStrike">
              <a:solidFill>
                <a:srgbClr val="000000"/>
              </a:solidFill>
              <a:latin typeface="Arial"/>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In order to melt an ionic compound, you need to overcome all of the energy that holds all of these ions together.  This is called the lattice</a:t>
            </a:r>
            <a:r>
              <a:rPr b="1" lang="en-US" sz="2800" spc="-1" strike="noStrike">
                <a:solidFill>
                  <a:schemeClr val="dk1"/>
                </a:solidFill>
                <a:latin typeface="Calibri"/>
              </a:rPr>
              <a:t> energy</a:t>
            </a:r>
            <a:r>
              <a:rPr b="0" lang="en-US" sz="2800" spc="-1" strike="noStrike">
                <a:solidFill>
                  <a:schemeClr val="dk1"/>
                </a:solidFill>
                <a:latin typeface="Calibri"/>
              </a:rPr>
              <a:t> and it is very strong.</a:t>
            </a:r>
            <a:endParaRPr b="0" lang="en-US" sz="2800" spc="-1" strike="noStrike">
              <a:solidFill>
                <a:srgbClr val="000000"/>
              </a:solidFill>
              <a:latin typeface="Arial"/>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Melting points of ionic compounds are typically in the hundreds to thousands of degrees Celsius.</a:t>
            </a:r>
            <a:endParaRPr b="0" lang="en-US" sz="2800" spc="-1" strike="noStrike">
              <a:solidFill>
                <a:srgbClr val="000000"/>
              </a:solidFill>
              <a:latin typeface="Arial"/>
            </a:endParaRPr>
          </a:p>
        </p:txBody>
      </p:sp>
      <p:pic>
        <p:nvPicPr>
          <p:cNvPr id="151" name="Picture 2" descr="Boiling/melting point - chembond_cz"/>
          <p:cNvPicPr/>
          <p:nvPr/>
        </p:nvPicPr>
        <p:blipFill>
          <a:blip r:embed="rId1"/>
          <a:stretch/>
        </p:blipFill>
        <p:spPr>
          <a:xfrm>
            <a:off x="7105320" y="1589760"/>
            <a:ext cx="5085720" cy="3053160"/>
          </a:xfrm>
          <a:prstGeom prst="rect">
            <a:avLst/>
          </a:prstGeom>
          <a:ln w="0">
            <a:noFill/>
          </a:ln>
        </p:spPr>
      </p:pic>
      <p:sp>
        <p:nvSpPr>
          <p:cNvPr id="152" name="TextBox 4"/>
          <p:cNvSpPr/>
          <p:nvPr/>
        </p:nvSpPr>
        <p:spPr>
          <a:xfrm>
            <a:off x="7677720" y="4710960"/>
            <a:ext cx="451332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Which of these are most likely ionic?</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3" name="PlaceHolder 1"/>
          <p:cNvSpPr>
            <a:spLocks noGrp="1"/>
          </p:cNvSpPr>
          <p:nvPr>
            <p:ph type="title"/>
          </p:nvPr>
        </p:nvSpPr>
        <p:spPr>
          <a:xfrm>
            <a:off x="467640" y="27972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3) Ionic compounds are hard and brittle</a:t>
            </a:r>
            <a:endParaRPr b="0" lang="en-US" sz="4400" spc="-1" strike="noStrike">
              <a:solidFill>
                <a:srgbClr val="000000"/>
              </a:solidFill>
              <a:latin typeface="Arial"/>
            </a:endParaRPr>
          </a:p>
        </p:txBody>
      </p:sp>
      <p:sp>
        <p:nvSpPr>
          <p:cNvPr id="154" name="PlaceHolder 2"/>
          <p:cNvSpPr>
            <a:spLocks noGrp="1"/>
          </p:cNvSpPr>
          <p:nvPr>
            <p:ph/>
          </p:nvPr>
        </p:nvSpPr>
        <p:spPr>
          <a:xfrm>
            <a:off x="711000" y="1605240"/>
            <a:ext cx="6016680" cy="4887000"/>
          </a:xfrm>
          <a:prstGeom prst="rect">
            <a:avLst/>
          </a:prstGeom>
          <a:noFill/>
          <a:ln w="0">
            <a:noFill/>
          </a:ln>
        </p:spPr>
        <p:txBody>
          <a:bodyPr lIns="91440" rIns="91440" tIns="45720" bIns="45720" anchor="t">
            <a:normAutofit fontScale="93333"/>
          </a:bodyPr>
          <a:p>
            <a:pPr indent="0" defTabSz="914400">
              <a:lnSpc>
                <a:spcPct val="90000"/>
              </a:lnSpc>
              <a:spcBef>
                <a:spcPts val="1001"/>
              </a:spcBef>
              <a:buNone/>
              <a:tabLst>
                <a:tab algn="l" pos="0"/>
              </a:tabLst>
            </a:pPr>
            <a:r>
              <a:rPr b="1" lang="en-US" sz="2800" spc="-1" strike="noStrike">
                <a:solidFill>
                  <a:schemeClr val="dk1"/>
                </a:solidFill>
                <a:latin typeface="Calibri"/>
              </a:rPr>
              <a:t>Why are they hard?  </a:t>
            </a:r>
            <a:endParaRPr b="0" lang="en-US" sz="2800" spc="-1" strike="noStrike">
              <a:solidFill>
                <a:srgbClr val="000000"/>
              </a:solidFill>
              <a:latin typeface="Arial"/>
            </a:endParaRPr>
          </a:p>
          <a:p>
            <a:pPr marL="228600" indent="-228600" defTabSz="914400">
              <a:lnSpc>
                <a:spcPct val="90000"/>
              </a:lnSpc>
              <a:spcBef>
                <a:spcPts val="1001"/>
              </a:spcBef>
              <a:buClr>
                <a:srgbClr val="000000"/>
              </a:buClr>
              <a:buFont typeface="Arial"/>
              <a:buChar char="•"/>
              <a:tabLst>
                <a:tab algn="l" pos="0"/>
              </a:tabLst>
            </a:pPr>
            <a:r>
              <a:rPr b="0" lang="en-US" sz="2800" spc="-1" strike="noStrike">
                <a:solidFill>
                  <a:schemeClr val="dk1"/>
                </a:solidFill>
                <a:latin typeface="Calibri"/>
              </a:rPr>
              <a:t>It takes a lot of energy to move the ions in relation to one another, so instead of moving and bending, they just stay in place.</a:t>
            </a:r>
            <a:endParaRPr b="0" lang="en-US" sz="2800" spc="-1" strike="noStrike">
              <a:solidFill>
                <a:srgbClr val="000000"/>
              </a:solidFill>
              <a:latin typeface="Arial"/>
            </a:endParaRPr>
          </a:p>
          <a:p>
            <a:pPr indent="0" defTabSz="914400">
              <a:lnSpc>
                <a:spcPct val="90000"/>
              </a:lnSpc>
              <a:spcBef>
                <a:spcPts val="1001"/>
              </a:spcBef>
              <a:buNone/>
              <a:tabLst>
                <a:tab algn="l" pos="0"/>
              </a:tabLst>
            </a:pPr>
            <a:endParaRPr b="0" lang="en-US" sz="2800" spc="-1" strike="noStrike">
              <a:solidFill>
                <a:srgbClr val="000000"/>
              </a:solidFill>
              <a:latin typeface="Arial"/>
            </a:endParaRPr>
          </a:p>
          <a:p>
            <a:pPr indent="0" defTabSz="914400">
              <a:lnSpc>
                <a:spcPct val="90000"/>
              </a:lnSpc>
              <a:spcBef>
                <a:spcPts val="1001"/>
              </a:spcBef>
              <a:buNone/>
              <a:tabLst>
                <a:tab algn="l" pos="0"/>
              </a:tabLst>
            </a:pPr>
            <a:r>
              <a:rPr b="1" lang="en-US" sz="2800" spc="-1" strike="noStrike">
                <a:solidFill>
                  <a:schemeClr val="dk1"/>
                </a:solidFill>
                <a:latin typeface="Calibri"/>
              </a:rPr>
              <a:t>Why are they brittle?</a:t>
            </a:r>
            <a:endParaRPr b="0" lang="en-US" sz="2800" spc="-1" strike="noStrike">
              <a:solidFill>
                <a:srgbClr val="000000"/>
              </a:solidFill>
              <a:latin typeface="Arial"/>
            </a:endParaRPr>
          </a:p>
          <a:p>
            <a:pPr marL="228600" indent="-228600" defTabSz="914400">
              <a:lnSpc>
                <a:spcPct val="90000"/>
              </a:lnSpc>
              <a:spcBef>
                <a:spcPts val="1001"/>
              </a:spcBef>
              <a:buClr>
                <a:srgbClr val="000000"/>
              </a:buClr>
              <a:buFont typeface="Arial"/>
              <a:buChar char="•"/>
              <a:tabLst>
                <a:tab algn="l" pos="0"/>
              </a:tabLst>
            </a:pPr>
            <a:r>
              <a:rPr b="0" lang="en-US" sz="2800" spc="-1" strike="noStrike">
                <a:solidFill>
                  <a:schemeClr val="dk1"/>
                </a:solidFill>
                <a:latin typeface="Calibri"/>
              </a:rPr>
              <a:t>If you </a:t>
            </a:r>
            <a:r>
              <a:rPr b="0" i="1" lang="en-US" sz="2800" spc="-1" strike="noStrike">
                <a:solidFill>
                  <a:schemeClr val="dk1"/>
                </a:solidFill>
                <a:latin typeface="Calibri"/>
              </a:rPr>
              <a:t>do</a:t>
            </a:r>
            <a:r>
              <a:rPr b="0" lang="en-US" sz="2800" spc="-1" strike="noStrike">
                <a:solidFill>
                  <a:schemeClr val="dk1"/>
                </a:solidFill>
                <a:latin typeface="Calibri"/>
              </a:rPr>
              <a:t> succeed in moving the ions, they probably won’t be lined up in a stable configuration anymore.  This causes the ions to repel each other and crack the crystal apart.</a:t>
            </a:r>
            <a:endParaRPr b="0" lang="en-US" sz="2800" spc="-1" strike="noStrike">
              <a:solidFill>
                <a:srgbClr val="000000"/>
              </a:solidFill>
              <a:latin typeface="Arial"/>
            </a:endParaRPr>
          </a:p>
        </p:txBody>
      </p:sp>
      <p:pic>
        <p:nvPicPr>
          <p:cNvPr id="155" name="Picture 2" descr="Ionic Crystal, Examples, and Properties - Chemistry Notes"/>
          <p:cNvPicPr/>
          <p:nvPr/>
        </p:nvPicPr>
        <p:blipFill>
          <a:blip r:embed="rId1"/>
          <a:stretch/>
        </p:blipFill>
        <p:spPr>
          <a:xfrm>
            <a:off x="6471720" y="3218760"/>
            <a:ext cx="5577480" cy="1445040"/>
          </a:xfrm>
          <a:prstGeom prst="rect">
            <a:avLst/>
          </a:prstGeom>
          <a:ln w="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6"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4) Ionic compounds tend to be soluble in water</a:t>
            </a:r>
            <a:endParaRPr b="0" lang="en-US" sz="4400" spc="-1" strike="noStrike">
              <a:solidFill>
                <a:srgbClr val="000000"/>
              </a:solidFill>
              <a:latin typeface="Arial"/>
            </a:endParaRPr>
          </a:p>
        </p:txBody>
      </p:sp>
      <p:sp>
        <p:nvSpPr>
          <p:cNvPr id="157" name="TextBox 3"/>
          <p:cNvSpPr/>
          <p:nvPr/>
        </p:nvSpPr>
        <p:spPr>
          <a:xfrm>
            <a:off x="1099440" y="1805760"/>
            <a:ext cx="1049760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Ionic compounds frequently dissolve in water because water has partial positive and negative charges that can grab the ions and pull them apart.</a:t>
            </a:r>
            <a:endParaRPr b="0" lang="en-US" sz="24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p:txBody>
      </p:sp>
      <p:pic>
        <p:nvPicPr>
          <p:cNvPr id="158" name="Picture 2" descr=""/>
          <p:cNvPicPr/>
          <p:nvPr/>
        </p:nvPicPr>
        <p:blipFill>
          <a:blip r:embed="rId1"/>
          <a:stretch/>
        </p:blipFill>
        <p:spPr>
          <a:xfrm>
            <a:off x="1022400" y="2810880"/>
            <a:ext cx="10146600" cy="3491640"/>
          </a:xfrm>
          <a:prstGeom prst="rect">
            <a:avLst/>
          </a:prstGeom>
          <a:ln w="0">
            <a:noFill/>
          </a:ln>
        </p:spPr>
      </p:pic>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9"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5) Ionic compounds are electrolytes if you dissolve them or melt them</a:t>
            </a:r>
            <a:endParaRPr b="0" lang="en-US" sz="4400" spc="-1" strike="noStrike">
              <a:solidFill>
                <a:srgbClr val="000000"/>
              </a:solidFill>
              <a:latin typeface="Arial"/>
            </a:endParaRPr>
          </a:p>
        </p:txBody>
      </p:sp>
      <p:sp>
        <p:nvSpPr>
          <p:cNvPr id="160" name="TextBox 3"/>
          <p:cNvSpPr/>
          <p:nvPr/>
        </p:nvSpPr>
        <p:spPr>
          <a:xfrm>
            <a:off x="838080" y="1948320"/>
            <a:ext cx="6205680" cy="44787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In order for something to conduct electricity, electric charges need to move around.  This can be done in two ways:</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Metals conduct electricity by allowing the movement of electrons via electron sea theory.</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1" lang="en-US" sz="2400" spc="-1" strike="noStrike">
                <a:solidFill>
                  <a:schemeClr val="dk1"/>
                </a:solidFill>
                <a:latin typeface="Calibri"/>
              </a:rPr>
              <a:t>Melted or dissolved ionic compounds conduct electricity because the ions are no longer locked in place!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Note:  Ionic crystals don’t conduct electricity.  They only conduct if melted or dissolved.</a:t>
            </a:r>
            <a:endParaRPr b="0" lang="en-US" sz="2400" spc="-1" strike="noStrike">
              <a:solidFill>
                <a:srgbClr val="000000"/>
              </a:solidFill>
              <a:latin typeface="Arial"/>
            </a:endParaRPr>
          </a:p>
        </p:txBody>
      </p:sp>
      <p:pic>
        <p:nvPicPr>
          <p:cNvPr id="161" name="Picture 2" descr="The Basics of Electrolysis - Shalom Education"/>
          <p:cNvPicPr/>
          <p:nvPr/>
        </p:nvPicPr>
        <p:blipFill>
          <a:blip r:embed="rId1"/>
          <a:stretch/>
        </p:blipFill>
        <p:spPr>
          <a:xfrm>
            <a:off x="7289280" y="2080440"/>
            <a:ext cx="4733280" cy="3891960"/>
          </a:xfrm>
          <a:prstGeom prst="rect">
            <a:avLst/>
          </a:prstGeom>
          <a:ln w="0">
            <a:noFill/>
          </a:ln>
        </p:spPr>
      </p:pic>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2"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6) Ionic compounds rarely burn</a:t>
            </a:r>
            <a:endParaRPr b="0" lang="en-US" sz="4400" spc="-1" strike="noStrike">
              <a:solidFill>
                <a:srgbClr val="000000"/>
              </a:solidFill>
              <a:latin typeface="Arial"/>
            </a:endParaRPr>
          </a:p>
        </p:txBody>
      </p:sp>
      <p:sp>
        <p:nvSpPr>
          <p:cNvPr id="163" name="PlaceHolder 2"/>
          <p:cNvSpPr>
            <a:spLocks noGrp="1"/>
          </p:cNvSpPr>
          <p:nvPr>
            <p:ph/>
          </p:nvPr>
        </p:nvSpPr>
        <p:spPr>
          <a:xfrm>
            <a:off x="838080" y="1825560"/>
            <a:ext cx="6463440" cy="435060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For something to burn, it needs to contain both carbon and hydrogen.</a:t>
            </a:r>
            <a:endParaRPr b="0" lang="en-US" sz="2800" spc="-1" strike="noStrike">
              <a:solidFill>
                <a:srgbClr val="000000"/>
              </a:solidFill>
              <a:latin typeface="Arial"/>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Because both elements are equally far away from the nearest noble gas, they don’t really want to gain or lose electrons to form ions at all.</a:t>
            </a:r>
            <a:endParaRPr b="0" lang="en-US" sz="2800" spc="-1" strike="noStrike">
              <a:solidFill>
                <a:srgbClr val="000000"/>
              </a:solidFill>
              <a:latin typeface="Arial"/>
            </a:endParaRPr>
          </a:p>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As a result, ionic compounds usually don’t burn because they just don’t have the right elements to do so.</a:t>
            </a:r>
            <a:endParaRPr b="0" lang="en-US" sz="2800" spc="-1" strike="noStrike">
              <a:solidFill>
                <a:srgbClr val="000000"/>
              </a:solidFill>
              <a:latin typeface="Arial"/>
            </a:endParaRPr>
          </a:p>
        </p:txBody>
      </p:sp>
      <p:pic>
        <p:nvPicPr>
          <p:cNvPr id="164" name="Picture 2" descr="Hurts Donut Co. raises money for families of Clinton firefighters |  Business &amp; Economy | qctimes.com"/>
          <p:cNvPicPr/>
          <p:nvPr/>
        </p:nvPicPr>
        <p:blipFill>
          <a:blip r:embed="rId1"/>
          <a:stretch/>
        </p:blipFill>
        <p:spPr>
          <a:xfrm>
            <a:off x="7594200" y="2054160"/>
            <a:ext cx="4597200" cy="2535840"/>
          </a:xfrm>
          <a:prstGeom prst="rect">
            <a:avLst/>
          </a:prstGeom>
          <a:ln w="0">
            <a:noFill/>
          </a:ln>
        </p:spPr>
      </p:pic>
      <p:sp>
        <p:nvSpPr>
          <p:cNvPr id="165" name="TextBox 3"/>
          <p:cNvSpPr/>
          <p:nvPr/>
        </p:nvSpPr>
        <p:spPr>
          <a:xfrm>
            <a:off x="8040600" y="4803840"/>
            <a:ext cx="415044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Firefighters like to goof off when people try to start fires with ionic compounds.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66"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And that brings us to the end of our introduction to ionic compounds.</a:t>
            </a:r>
            <a:endParaRPr b="0" lang="en-US" sz="4400" spc="-1" strike="noStrike">
              <a:solidFill>
                <a:srgbClr val="000000"/>
              </a:solidFill>
              <a:latin typeface="Arial"/>
            </a:endParaRPr>
          </a:p>
        </p:txBody>
      </p:sp>
      <p:pic>
        <p:nvPicPr>
          <p:cNvPr id="167" name="Picture 2" descr="💎 Basic types of crystal structure in metal"/>
          <p:cNvPicPr/>
          <p:nvPr/>
        </p:nvPicPr>
        <p:blipFill>
          <a:blip r:embed="rId1"/>
          <a:stretch/>
        </p:blipFill>
        <p:spPr>
          <a:xfrm>
            <a:off x="1170360" y="1903320"/>
            <a:ext cx="5886720" cy="4438080"/>
          </a:xfrm>
          <a:prstGeom prst="rect">
            <a:avLst/>
          </a:prstGeom>
          <a:ln w="0">
            <a:noFill/>
          </a:ln>
        </p:spPr>
      </p:pic>
      <p:sp>
        <p:nvSpPr>
          <p:cNvPr id="168" name="TextBox 3"/>
          <p:cNvSpPr/>
          <p:nvPr/>
        </p:nvSpPr>
        <p:spPr>
          <a:xfrm>
            <a:off x="8178120" y="3476520"/>
            <a:ext cx="36954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Here’s a selection of unit cells for you to enjoy with friends and family!</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8"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How this works:</a:t>
            </a:r>
            <a:endParaRPr b="0" lang="en-US" sz="4400" spc="-1" strike="noStrike">
              <a:solidFill>
                <a:srgbClr val="000000"/>
              </a:solidFill>
              <a:latin typeface="Arial"/>
            </a:endParaRPr>
          </a:p>
        </p:txBody>
      </p:sp>
      <p:sp>
        <p:nvSpPr>
          <p:cNvPr id="59" name="PlaceHolder 2"/>
          <p:cNvSpPr>
            <a:spLocks noGrp="1"/>
          </p:cNvSpPr>
          <p:nvPr>
            <p:ph/>
          </p:nvPr>
        </p:nvSpPr>
        <p:spPr>
          <a:xfrm>
            <a:off x="838080" y="1825560"/>
            <a:ext cx="5455080" cy="435060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Let’s consider the element sodium.  As you can see, it’s one row away from the nearest noble gas (one away from Ne, seven away from Ar, so we go with the closer one).</a:t>
            </a:r>
            <a:endParaRPr b="0" lang="en-US" sz="2800" spc="-1" strike="noStrike">
              <a:solidFill>
                <a:srgbClr val="000000"/>
              </a:solidFill>
              <a:latin typeface="Arial"/>
            </a:endParaRPr>
          </a:p>
          <a:p>
            <a:pPr indent="0" defTabSz="914400">
              <a:lnSpc>
                <a:spcPct val="90000"/>
              </a:lnSpc>
              <a:spcBef>
                <a:spcPts val="1001"/>
              </a:spcBef>
              <a:buNone/>
              <a:tabLst>
                <a:tab algn="l" pos="0"/>
              </a:tabLst>
            </a:pPr>
            <a:endParaRPr b="0" lang="en-US" sz="2800" spc="-1" strike="noStrike">
              <a:solidFill>
                <a:srgbClr val="000000"/>
              </a:solidFill>
              <a:latin typeface="Arial"/>
            </a:endParaRPr>
          </a:p>
          <a:p>
            <a:pPr indent="0" defTabSz="914400">
              <a:lnSpc>
                <a:spcPct val="90000"/>
              </a:lnSpc>
              <a:spcBef>
                <a:spcPts val="1001"/>
              </a:spcBef>
              <a:buNone/>
              <a:tabLst>
                <a:tab algn="l" pos="0"/>
              </a:tabLst>
            </a:pPr>
            <a:r>
              <a:rPr b="0" lang="en-US" sz="2800" spc="-1" strike="noStrike">
                <a:solidFill>
                  <a:schemeClr val="dk1"/>
                </a:solidFill>
                <a:latin typeface="Calibri"/>
              </a:rPr>
              <a:t>As a result, it really wants to lose one electron to be like neon!</a:t>
            </a:r>
            <a:endParaRPr b="0" lang="en-US" sz="2800" spc="-1" strike="noStrike">
              <a:solidFill>
                <a:srgbClr val="000000"/>
              </a:solidFill>
              <a:latin typeface="Arial"/>
            </a:endParaRPr>
          </a:p>
        </p:txBody>
      </p:sp>
      <p:pic>
        <p:nvPicPr>
          <p:cNvPr id="60" name="Picture 8" descr="Periodic Table Of The Elements Turns 150 | WUWM 89.7 FM - Milwaukee's NPR"/>
          <p:cNvPicPr/>
          <p:nvPr/>
        </p:nvPicPr>
        <p:blipFill>
          <a:blip r:embed="rId1"/>
          <a:stretch/>
        </p:blipFill>
        <p:spPr>
          <a:xfrm>
            <a:off x="6090480" y="1928880"/>
            <a:ext cx="5765400" cy="3956760"/>
          </a:xfrm>
          <a:prstGeom prst="rect">
            <a:avLst/>
          </a:prstGeom>
          <a:ln w="0">
            <a:noFill/>
          </a:ln>
        </p:spPr>
      </p:pic>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1"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This results in the formation of an ion with positive charge (cation)</a:t>
            </a:r>
            <a:endParaRPr b="0" lang="en-US" sz="4400" spc="-1" strike="noStrike">
              <a:solidFill>
                <a:srgbClr val="000000"/>
              </a:solidFill>
              <a:latin typeface="Arial"/>
            </a:endParaRPr>
          </a:p>
        </p:txBody>
      </p:sp>
      <p:sp>
        <p:nvSpPr>
          <p:cNvPr id="62" name="PlaceHolder 2"/>
          <p:cNvSpPr>
            <a:spLocks noGrp="1"/>
          </p:cNvSpPr>
          <p:nvPr>
            <p:ph/>
          </p:nvPr>
        </p:nvSpPr>
        <p:spPr>
          <a:xfrm>
            <a:off x="838080" y="1825560"/>
            <a:ext cx="10514880" cy="16027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A neutral atom of sodium has 11 protons and 11 electrons.  If sodium loses one electron, it now has 11 protons and 10 electrons, which gives it an overall +1 charge.</a:t>
            </a:r>
            <a:endParaRPr b="0" lang="en-US" sz="2800" spc="-1" strike="noStrike">
              <a:solidFill>
                <a:srgbClr val="000000"/>
              </a:solidFill>
              <a:latin typeface="Arial"/>
            </a:endParaRPr>
          </a:p>
        </p:txBody>
      </p:sp>
      <p:pic>
        <p:nvPicPr>
          <p:cNvPr id="63" name="Picture 2" descr="Sodium ion « KaiserScience"/>
          <p:cNvPicPr/>
          <p:nvPr/>
        </p:nvPicPr>
        <p:blipFill>
          <a:blip r:embed="rId1"/>
          <a:stretch/>
        </p:blipFill>
        <p:spPr>
          <a:xfrm>
            <a:off x="4524480" y="2908080"/>
            <a:ext cx="6462000" cy="383904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4"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What if we gain electrons instead?</a:t>
            </a:r>
            <a:endParaRPr b="0" lang="en-US" sz="4400" spc="-1" strike="noStrike">
              <a:solidFill>
                <a:srgbClr val="000000"/>
              </a:solidFill>
              <a:latin typeface="Arial"/>
            </a:endParaRPr>
          </a:p>
        </p:txBody>
      </p:sp>
      <p:sp>
        <p:nvSpPr>
          <p:cNvPr id="65" name="PlaceHolder 2"/>
          <p:cNvSpPr>
            <a:spLocks noGrp="1"/>
          </p:cNvSpPr>
          <p:nvPr>
            <p:ph/>
          </p:nvPr>
        </p:nvSpPr>
        <p:spPr>
          <a:xfrm>
            <a:off x="838080" y="1825560"/>
            <a:ext cx="10514880" cy="11311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Chlorine wants to gain one electron to be like the nearest noble gas, argon.</a:t>
            </a:r>
            <a:endParaRPr b="0" lang="en-US" sz="2800" spc="-1" strike="noStrike">
              <a:solidFill>
                <a:srgbClr val="000000"/>
              </a:solidFill>
              <a:latin typeface="Arial"/>
            </a:endParaRPr>
          </a:p>
        </p:txBody>
      </p:sp>
      <p:pic>
        <p:nvPicPr>
          <p:cNvPr id="66" name="Picture 4" descr="Periodic Table Of The Elements Turns 150 | WUWM 89.7 FM - Milwaukee's NPR"/>
          <p:cNvPicPr/>
          <p:nvPr/>
        </p:nvPicPr>
        <p:blipFill>
          <a:blip r:embed="rId1"/>
          <a:stretch/>
        </p:blipFill>
        <p:spPr>
          <a:xfrm>
            <a:off x="2831400" y="2376360"/>
            <a:ext cx="6528600" cy="4480920"/>
          </a:xfrm>
          <a:prstGeom prst="rect">
            <a:avLst/>
          </a:prstGeom>
          <a:ln w="0">
            <a:noFill/>
          </a:ln>
        </p:spPr>
      </p:pic>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7"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0" lang="en-US" sz="4400" spc="-1" strike="noStrike">
                <a:solidFill>
                  <a:schemeClr val="dk1"/>
                </a:solidFill>
                <a:latin typeface="Calibri Light"/>
              </a:rPr>
              <a:t>Adding an electron to a neutral chlorine atom forms a negatively-charged ion (anion)</a:t>
            </a:r>
            <a:endParaRPr b="0" lang="en-US" sz="4400" spc="-1" strike="noStrike">
              <a:solidFill>
                <a:srgbClr val="000000"/>
              </a:solidFill>
              <a:latin typeface="Arial"/>
            </a:endParaRPr>
          </a:p>
        </p:txBody>
      </p:sp>
      <p:pic>
        <p:nvPicPr>
          <p:cNvPr id="68" name="Picture 2" descr="3.3: Ions - Chemistry LibreTexts"/>
          <p:cNvPicPr/>
          <p:nvPr/>
        </p:nvPicPr>
        <p:blipFill>
          <a:blip r:embed="rId1"/>
          <a:stretch/>
        </p:blipFill>
        <p:spPr>
          <a:xfrm>
            <a:off x="1774800" y="1866960"/>
            <a:ext cx="9155880" cy="3123360"/>
          </a:xfrm>
          <a:prstGeom prst="rect">
            <a:avLst/>
          </a:prstGeom>
          <a:ln w="0">
            <a:noFill/>
          </a:ln>
        </p:spPr>
      </p:pic>
      <p:sp>
        <p:nvSpPr>
          <p:cNvPr id="69" name="TextBox 3"/>
          <p:cNvSpPr/>
          <p:nvPr/>
        </p:nvSpPr>
        <p:spPr>
          <a:xfrm>
            <a:off x="3990240" y="5292720"/>
            <a:ext cx="7810560" cy="1186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Anions generally take the name of the element with “-ide” at the end.  As a result, when chlorine gains an electron to form a Cl</a:t>
            </a:r>
            <a:r>
              <a:rPr b="0" lang="en-US" sz="2400" spc="-1" strike="noStrike" baseline="30000">
                <a:solidFill>
                  <a:schemeClr val="dk1"/>
                </a:solidFill>
                <a:latin typeface="Calibri"/>
              </a:rPr>
              <a:t>-1</a:t>
            </a:r>
            <a:r>
              <a:rPr b="0" lang="en-US" sz="2400" spc="-1" strike="noStrike">
                <a:solidFill>
                  <a:schemeClr val="dk1"/>
                </a:solidFill>
                <a:latin typeface="Calibri"/>
              </a:rPr>
              <a:t> ion, this ion is called a “chloride” ion.</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0"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So what?</a:t>
            </a:r>
            <a:endParaRPr b="0" lang="en-US" sz="4400" spc="-1" strike="noStrike">
              <a:solidFill>
                <a:srgbClr val="000000"/>
              </a:solidFill>
              <a:latin typeface="Arial"/>
            </a:endParaRPr>
          </a:p>
        </p:txBody>
      </p:sp>
      <p:sp>
        <p:nvSpPr>
          <p:cNvPr id="71" name="PlaceHolder 2"/>
          <p:cNvSpPr>
            <a:spLocks noGrp="1"/>
          </p:cNvSpPr>
          <p:nvPr>
            <p:ph/>
          </p:nvPr>
        </p:nvSpPr>
        <p:spPr>
          <a:xfrm>
            <a:off x="838080" y="1825560"/>
            <a:ext cx="10514880" cy="11901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800" spc="-1" strike="noStrike">
                <a:solidFill>
                  <a:schemeClr val="dk1"/>
                </a:solidFill>
                <a:latin typeface="Calibri"/>
              </a:rPr>
              <a:t>What does this have to do with ionic compounds, which is the entire reason I made this PowerPoint?</a:t>
            </a:r>
            <a:endParaRPr b="0" lang="en-US" sz="2800" spc="-1" strike="noStrike">
              <a:solidFill>
                <a:srgbClr val="000000"/>
              </a:solidFill>
              <a:latin typeface="Arial"/>
            </a:endParaRPr>
          </a:p>
        </p:txBody>
      </p:sp>
      <p:pic>
        <p:nvPicPr>
          <p:cNvPr id="72" name="Picture 2" descr="Burning Questions: 9 Mandarin Chinese Question Words You've Got to Know |  FluentU Mandarin Chinese"/>
          <p:cNvPicPr/>
          <p:nvPr/>
        </p:nvPicPr>
        <p:blipFill>
          <a:blip r:embed="rId1"/>
          <a:stretch/>
        </p:blipFill>
        <p:spPr>
          <a:xfrm>
            <a:off x="5510160" y="2401200"/>
            <a:ext cx="6681240" cy="4456080"/>
          </a:xfrm>
          <a:prstGeom prst="rect">
            <a:avLst/>
          </a:prstGeom>
          <a:ln w="0">
            <a:noFill/>
          </a:ln>
        </p:spPr>
      </p:pic>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PlaceHolder 1"/>
          <p:cNvSpPr>
            <a:spLocks noGrp="1"/>
          </p:cNvSpPr>
          <p:nvPr>
            <p:ph type="title"/>
          </p:nvPr>
        </p:nvSpPr>
        <p:spPr>
          <a:xfrm>
            <a:off x="838080" y="365040"/>
            <a:ext cx="10514880" cy="1324800"/>
          </a:xfrm>
          <a:prstGeom prst="rect">
            <a:avLst/>
          </a:prstGeom>
          <a:noFill/>
          <a:ln w="0">
            <a:noFill/>
          </a:ln>
        </p:spPr>
        <p:txBody>
          <a:bodyPr lIns="91440" rIns="91440" tIns="45720" bIns="45720" anchor="ctr">
            <a:noAutofit/>
          </a:bodyPr>
          <a:p>
            <a:pPr indent="0" defTabSz="914400">
              <a:lnSpc>
                <a:spcPct val="90000"/>
              </a:lnSpc>
              <a:buNone/>
              <a:tabLst>
                <a:tab algn="l" pos="0"/>
              </a:tabLst>
            </a:pPr>
            <a:r>
              <a:rPr b="1" lang="en-US" sz="4400" spc="-1" strike="noStrike">
                <a:solidFill>
                  <a:schemeClr val="dk1"/>
                </a:solidFill>
                <a:latin typeface="Calibri Light"/>
              </a:rPr>
              <a:t>Let’s imagine what happens if something just like this were to happen…</a:t>
            </a:r>
            <a:endParaRPr b="0" lang="en-US" sz="4400" spc="-1" strike="noStrike">
              <a:solidFill>
                <a:srgbClr val="000000"/>
              </a:solidFill>
              <a:latin typeface="Arial"/>
            </a:endParaRPr>
          </a:p>
        </p:txBody>
      </p:sp>
      <p:sp>
        <p:nvSpPr>
          <p:cNvPr id="74" name="TextBox 3"/>
          <p:cNvSpPr/>
          <p:nvPr/>
        </p:nvSpPr>
        <p:spPr>
          <a:xfrm>
            <a:off x="1306440" y="1959480"/>
            <a:ext cx="10046880" cy="943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What if an atom of lithium and an atom of chlorine were to make friends?</a:t>
            </a:r>
            <a:endParaRPr b="0" lang="en-US" sz="2800" spc="-1" strike="noStrike">
              <a:solidFill>
                <a:srgbClr val="000000"/>
              </a:solidFill>
              <a:latin typeface="Arial"/>
            </a:endParaRPr>
          </a:p>
        </p:txBody>
      </p:sp>
      <p:pic>
        <p:nvPicPr>
          <p:cNvPr id="75" name="Picture 2" descr="Wisconsin election ridiculous; voters who braved coronavirus inspiring"/>
          <p:cNvPicPr/>
          <p:nvPr/>
        </p:nvPicPr>
        <p:blipFill>
          <a:blip r:embed="rId1"/>
          <a:stretch/>
        </p:blipFill>
        <p:spPr>
          <a:xfrm>
            <a:off x="3151080" y="3006360"/>
            <a:ext cx="4353480" cy="3264840"/>
          </a:xfrm>
          <a:prstGeom prst="rect">
            <a:avLst/>
          </a:prstGeom>
          <a:ln w="0">
            <a:noFill/>
          </a:ln>
        </p:spPr>
      </p:pic>
      <p:sp>
        <p:nvSpPr>
          <p:cNvPr id="76" name="TextBox 4"/>
          <p:cNvSpPr/>
          <p:nvPr/>
        </p:nvSpPr>
        <p:spPr>
          <a:xfrm>
            <a:off x="7790040" y="4317120"/>
            <a:ext cx="42267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Probably something ridiculous…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 name="PlaceHolder 1"/>
          <p:cNvSpPr>
            <a:spLocks noGrp="1"/>
          </p:cNvSpPr>
          <p:nvPr>
            <p:ph type="title"/>
          </p:nvPr>
        </p:nvSpPr>
        <p:spPr>
          <a:xfrm>
            <a:off x="1523880" y="685800"/>
            <a:ext cx="9143280" cy="1915200"/>
          </a:xfrm>
          <a:prstGeom prst="rect">
            <a:avLst/>
          </a:prstGeom>
          <a:noFill/>
          <a:ln w="0">
            <a:noFill/>
          </a:ln>
        </p:spPr>
        <p:txBody>
          <a:bodyPr lIns="91440" rIns="91440" tIns="45720" bIns="45720" anchor="b">
            <a:noAutofit/>
          </a:bodyPr>
          <a:p>
            <a:pPr indent="0" algn="ctr" defTabSz="914400">
              <a:lnSpc>
                <a:spcPct val="90000"/>
              </a:lnSpc>
              <a:buNone/>
              <a:tabLst>
                <a:tab algn="l" pos="0"/>
              </a:tabLst>
            </a:pPr>
            <a:r>
              <a:rPr b="0" lang="en-US" sz="6000" spc="-1" strike="noStrike">
                <a:solidFill>
                  <a:schemeClr val="dk1"/>
                </a:solidFill>
                <a:latin typeface="Calibri Light"/>
              </a:rPr>
              <a:t>The friendship of Lithium and Chlorine</a:t>
            </a:r>
            <a:endParaRPr b="0" lang="en-US" sz="6000" spc="-1" strike="noStrike">
              <a:solidFill>
                <a:srgbClr val="000000"/>
              </a:solidFill>
              <a:latin typeface="Arial"/>
            </a:endParaRPr>
          </a:p>
        </p:txBody>
      </p:sp>
      <p:pic>
        <p:nvPicPr>
          <p:cNvPr id="78" name="Picture 2" descr="Teach Your Child To Read In 100 Easy Lessons School Coloring Book PNG,  Clipart, Angle, Arm,"/>
          <p:cNvPicPr/>
          <p:nvPr/>
        </p:nvPicPr>
        <p:blipFill>
          <a:blip r:embed="rId1"/>
          <a:stretch/>
        </p:blipFill>
        <p:spPr>
          <a:xfrm>
            <a:off x="4500720" y="3009240"/>
            <a:ext cx="3189600" cy="2847960"/>
          </a:xfrm>
          <a:prstGeom prst="rect">
            <a:avLst/>
          </a:prstGeom>
          <a:ln w="0">
            <a:noFill/>
          </a:ln>
        </p:spPr>
      </p:pic>
      <p:sp>
        <p:nvSpPr>
          <p:cNvPr id="79" name="TextBox 17"/>
          <p:cNvSpPr/>
          <p:nvPr/>
        </p:nvSpPr>
        <p:spPr>
          <a:xfrm>
            <a:off x="3414600" y="2824560"/>
            <a:ext cx="138528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I love you!</a:t>
            </a:r>
            <a:endParaRPr b="0" lang="en-US" sz="1800" spc="-1" strike="noStrike">
              <a:solidFill>
                <a:srgbClr val="000000"/>
              </a:solidFill>
              <a:latin typeface="Arial"/>
            </a:endParaRPr>
          </a:p>
        </p:txBody>
      </p:sp>
      <p:sp>
        <p:nvSpPr>
          <p:cNvPr id="80" name="TextBox 18"/>
          <p:cNvSpPr/>
          <p:nvPr/>
        </p:nvSpPr>
        <p:spPr>
          <a:xfrm>
            <a:off x="6843600" y="2824560"/>
            <a:ext cx="128520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Uh huh</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6014</TotalTime>
  <Application>LibreOffice/24.2.0.3$MacOSX_X86_64 LibreOffice_project/da48488a73ddd66ea24cf16bbc4f7b9c08e9bea1</Application>
  <AppVersion>15.0000</AppVersion>
  <Words>1290</Words>
  <Paragraphs>172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2022-09-27T16:01:20Z</dcterms:created>
  <dc:creator>Ian Guch</dc:creator>
  <dc:description/>
  <dc:language>en-US</dc:language>
  <cp:lastModifiedBy/>
  <dcterms:modified xsi:type="dcterms:W3CDTF">2024-11-15T12:28:14Z</dcterms:modified>
  <cp:revision>12</cp:revision>
  <dc:subject/>
  <dc:title>Ionic Compounds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30</vt:i4>
  </property>
</Properties>
</file>